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37" r:id="rId1"/>
  </p:sldMasterIdLst>
  <p:notesMasterIdLst>
    <p:notesMasterId r:id="rId46"/>
  </p:notesMasterIdLst>
  <p:handoutMasterIdLst>
    <p:handoutMasterId r:id="rId47"/>
  </p:handoutMasterIdLst>
  <p:sldIdLst>
    <p:sldId id="256" r:id="rId2"/>
    <p:sldId id="490" r:id="rId3"/>
    <p:sldId id="398" r:id="rId4"/>
    <p:sldId id="468" r:id="rId5"/>
    <p:sldId id="445" r:id="rId6"/>
    <p:sldId id="467" r:id="rId7"/>
    <p:sldId id="284" r:id="rId8"/>
    <p:sldId id="484" r:id="rId9"/>
    <p:sldId id="469" r:id="rId10"/>
    <p:sldId id="389" r:id="rId11"/>
    <p:sldId id="285" r:id="rId12"/>
    <p:sldId id="294" r:id="rId13"/>
    <p:sldId id="296" r:id="rId14"/>
    <p:sldId id="471" r:id="rId15"/>
    <p:sldId id="473" r:id="rId16"/>
    <p:sldId id="470" r:id="rId17"/>
    <p:sldId id="479" r:id="rId18"/>
    <p:sldId id="461" r:id="rId19"/>
    <p:sldId id="295" r:id="rId20"/>
    <p:sldId id="474" r:id="rId21"/>
    <p:sldId id="297" r:id="rId22"/>
    <p:sldId id="459" r:id="rId23"/>
    <p:sldId id="460" r:id="rId24"/>
    <p:sldId id="476" r:id="rId25"/>
    <p:sldId id="477" r:id="rId26"/>
    <p:sldId id="378" r:id="rId27"/>
    <p:sldId id="286" r:id="rId28"/>
    <p:sldId id="262" r:id="rId29"/>
    <p:sldId id="390" r:id="rId30"/>
    <p:sldId id="478" r:id="rId31"/>
    <p:sldId id="293" r:id="rId32"/>
    <p:sldId id="465" r:id="rId33"/>
    <p:sldId id="457" r:id="rId34"/>
    <p:sldId id="463" r:id="rId35"/>
    <p:sldId id="289" r:id="rId36"/>
    <p:sldId id="464" r:id="rId37"/>
    <p:sldId id="290" r:id="rId38"/>
    <p:sldId id="453" r:id="rId39"/>
    <p:sldId id="282" r:id="rId40"/>
    <p:sldId id="298" r:id="rId41"/>
    <p:sldId id="299" r:id="rId42"/>
    <p:sldId id="451" r:id="rId43"/>
    <p:sldId id="281" r:id="rId44"/>
    <p:sldId id="466" r:id="rId45"/>
  </p:sldIdLst>
  <p:sldSz cx="9144000" cy="6858000" type="screen4x3"/>
  <p:notesSz cx="9869488" cy="6735763"/>
  <p:embeddedFontLst>
    <p:embeddedFont>
      <p:font typeface="Corbel" panose="020B0503020204020204" pitchFamily="34" charset="0"/>
      <p:regular r:id="rId48"/>
      <p:bold r:id="rId49"/>
      <p:italic r:id="rId50"/>
      <p:boldItalic r:id="rId51"/>
    </p:embeddedFont>
    <p:embeddedFont>
      <p:font typeface="맑은 고딕" panose="020B0503020000020004" pitchFamily="50" charset="-127"/>
      <p:regular r:id="rId52"/>
      <p:bold r:id="rId53"/>
    </p:embeddedFont>
    <p:embeddedFont>
      <p:font typeface="함초롬돋움" panose="020B0604000101010101" pitchFamily="50" charset="-127"/>
      <p:regular r:id="rId54"/>
      <p:bold r:id="rId55"/>
    </p:embeddedFont>
    <p:embeddedFont>
      <p:font typeface="함초롬바탕" panose="02030604000101010101" pitchFamily="18" charset="-127"/>
      <p:regular r:id="rId56"/>
      <p:bold r:id="rId5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1">
          <p15:clr>
            <a:srgbClr val="A4A3A4"/>
          </p15:clr>
        </p15:guide>
        <p15:guide id="2" pos="31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34" autoAdjust="0"/>
    <p:restoredTop sz="88360" autoAdjust="0"/>
  </p:normalViewPr>
  <p:slideViewPr>
    <p:cSldViewPr>
      <p:cViewPr varScale="1">
        <p:scale>
          <a:sx n="65" d="100"/>
          <a:sy n="65" d="100"/>
        </p:scale>
        <p:origin x="187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157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1794" y="-84"/>
      </p:cViewPr>
      <p:guideLst>
        <p:guide orient="horz" pos="2121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://ictlab.tistory.com/243" TargetMode="External"/><Relationship Id="rId1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://ictlab.tistory.com/243" TargetMode="External"/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A98A9B-E479-44BA-B342-282EFAA822DA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AAEE5CD6-251E-4A60-A8C4-2A475A7C5B0F}">
      <dgm:prSet phldrT="[텍스트]"/>
      <dgm:spPr/>
      <dgm:t>
        <a:bodyPr/>
        <a:lstStyle/>
        <a:p>
          <a:pPr latinLnBrk="1"/>
          <a:r>
            <a:rPr lang="ko-KR" altLang="en-US" dirty="0"/>
            <a:t>기업</a:t>
          </a:r>
        </a:p>
      </dgm:t>
    </dgm:pt>
    <dgm:pt modelId="{26D32D6E-4C13-408A-8335-1FB2B481D14F}" type="parTrans" cxnId="{F4D3EF3A-2D76-4250-9CBA-E737347EDBDC}">
      <dgm:prSet/>
      <dgm:spPr/>
      <dgm:t>
        <a:bodyPr/>
        <a:lstStyle/>
        <a:p>
          <a:pPr latinLnBrk="1"/>
          <a:endParaRPr lang="ko-KR" altLang="en-US"/>
        </a:p>
      </dgm:t>
    </dgm:pt>
    <dgm:pt modelId="{75636D05-4E37-4288-8D4C-0F901C776716}" type="sibTrans" cxnId="{F4D3EF3A-2D76-4250-9CBA-E737347EDBDC}">
      <dgm:prSet/>
      <dgm:spPr/>
      <dgm:t>
        <a:bodyPr/>
        <a:lstStyle/>
        <a:p>
          <a:pPr latinLnBrk="1"/>
          <a:endParaRPr lang="ko-KR" altLang="en-US"/>
        </a:p>
      </dgm:t>
    </dgm:pt>
    <dgm:pt modelId="{C11BDDD6-D61F-418F-9337-63EAEF369E0F}">
      <dgm:prSet phldrT="[텍스트]"/>
      <dgm:spPr/>
      <dgm:t>
        <a:bodyPr/>
        <a:lstStyle/>
        <a:p>
          <a:pPr latinLnBrk="1"/>
          <a:r>
            <a:rPr lang="ko-KR" altLang="en-US" dirty="0"/>
            <a:t>주주</a:t>
          </a:r>
        </a:p>
      </dgm:t>
    </dgm:pt>
    <dgm:pt modelId="{65B413D7-18F0-4FDD-906C-ECE4956B6732}" type="parTrans" cxnId="{392F1422-D04D-47F2-BC66-2DDBF0561E35}">
      <dgm:prSet/>
      <dgm:spPr/>
      <dgm:t>
        <a:bodyPr/>
        <a:lstStyle/>
        <a:p>
          <a:pPr latinLnBrk="1"/>
          <a:endParaRPr lang="ko-KR" altLang="en-US"/>
        </a:p>
      </dgm:t>
    </dgm:pt>
    <dgm:pt modelId="{30948372-6E4A-44D8-92D7-FADB5B429E20}" type="sibTrans" cxnId="{392F1422-D04D-47F2-BC66-2DDBF0561E35}">
      <dgm:prSet/>
      <dgm:spPr/>
      <dgm:t>
        <a:bodyPr/>
        <a:lstStyle/>
        <a:p>
          <a:pPr latinLnBrk="1"/>
          <a:endParaRPr lang="ko-KR" altLang="en-US"/>
        </a:p>
      </dgm:t>
    </dgm:pt>
    <dgm:pt modelId="{5987A5E6-D2F1-421D-AE8A-DC5FF4DEEBC8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DDD49C4C-1273-442D-8BB3-629C5292CF09}" type="parTrans" cxnId="{A1F74F32-D273-47B2-802A-80D1A3ECB1CA}">
      <dgm:prSet/>
      <dgm:spPr/>
      <dgm:t>
        <a:bodyPr/>
        <a:lstStyle/>
        <a:p>
          <a:pPr latinLnBrk="1"/>
          <a:endParaRPr lang="ko-KR" altLang="en-US"/>
        </a:p>
      </dgm:t>
    </dgm:pt>
    <dgm:pt modelId="{B87ECFF7-18D8-440F-ADAD-C71C9A6E08BE}" type="sibTrans" cxnId="{A1F74F32-D273-47B2-802A-80D1A3ECB1CA}">
      <dgm:prSet/>
      <dgm:spPr/>
      <dgm:t>
        <a:bodyPr/>
        <a:lstStyle/>
        <a:p>
          <a:pPr latinLnBrk="1"/>
          <a:endParaRPr lang="ko-KR" altLang="en-US"/>
        </a:p>
      </dgm:t>
    </dgm:pt>
    <dgm:pt modelId="{1AD7C1E3-A6EB-4BA0-81F7-F5C27C07E60F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9173A486-A272-4C80-8649-A5C573F41AE5}" type="parTrans" cxnId="{CA2D0BF7-DE2C-4747-8C0B-E141D3F10EFF}">
      <dgm:prSet/>
      <dgm:spPr/>
      <dgm:t>
        <a:bodyPr/>
        <a:lstStyle/>
        <a:p>
          <a:pPr latinLnBrk="1"/>
          <a:endParaRPr lang="ko-KR" altLang="en-US"/>
        </a:p>
      </dgm:t>
    </dgm:pt>
    <dgm:pt modelId="{BD21B4C2-848A-44C3-A505-0389BCC9B07A}" type="sibTrans" cxnId="{CA2D0BF7-DE2C-4747-8C0B-E141D3F10EFF}">
      <dgm:prSet/>
      <dgm:spPr/>
      <dgm:t>
        <a:bodyPr/>
        <a:lstStyle/>
        <a:p>
          <a:pPr latinLnBrk="1"/>
          <a:endParaRPr lang="ko-KR" altLang="en-US"/>
        </a:p>
      </dgm:t>
    </dgm:pt>
    <dgm:pt modelId="{0A044981-25ED-4D44-9559-6FC1B951170C}">
      <dgm:prSet phldrT="[텍스트]"/>
      <dgm:spPr/>
      <dgm:t>
        <a:bodyPr/>
        <a:lstStyle/>
        <a:p>
          <a:pPr latinLnBrk="1"/>
          <a:r>
            <a:rPr lang="ko-KR" altLang="en-US" dirty="0"/>
            <a:t>소비자</a:t>
          </a:r>
        </a:p>
      </dgm:t>
    </dgm:pt>
    <dgm:pt modelId="{1C608222-AAFA-41C0-8DB7-3D22A5B3E979}" type="parTrans" cxnId="{49BABC33-E2B0-4E35-BBA4-686C97E74741}">
      <dgm:prSet/>
      <dgm:spPr/>
      <dgm:t>
        <a:bodyPr/>
        <a:lstStyle/>
        <a:p>
          <a:pPr latinLnBrk="1"/>
          <a:endParaRPr lang="ko-KR" altLang="en-US"/>
        </a:p>
      </dgm:t>
    </dgm:pt>
    <dgm:pt modelId="{20AE7E00-AC51-4CD6-BA5C-2D1354EAB32E}" type="sibTrans" cxnId="{49BABC33-E2B0-4E35-BBA4-686C97E74741}">
      <dgm:prSet/>
      <dgm:spPr/>
      <dgm:t>
        <a:bodyPr/>
        <a:lstStyle/>
        <a:p>
          <a:pPr latinLnBrk="1"/>
          <a:endParaRPr lang="ko-KR" altLang="en-US"/>
        </a:p>
      </dgm:t>
    </dgm:pt>
    <dgm:pt modelId="{DD9C2F77-AF03-40A6-A7FF-D9A410B6E934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836BEB69-11E5-49FD-A70D-4B733839B446}" type="parTrans" cxnId="{191D2446-0AA1-4188-95B2-29325C440CFB}">
      <dgm:prSet/>
      <dgm:spPr/>
      <dgm:t>
        <a:bodyPr/>
        <a:lstStyle/>
        <a:p>
          <a:pPr latinLnBrk="1"/>
          <a:endParaRPr lang="ko-KR" altLang="en-US"/>
        </a:p>
      </dgm:t>
    </dgm:pt>
    <dgm:pt modelId="{A26C2835-1922-4589-83A3-A5DD28CE344E}" type="sibTrans" cxnId="{191D2446-0AA1-4188-95B2-29325C440CFB}">
      <dgm:prSet/>
      <dgm:spPr/>
      <dgm:t>
        <a:bodyPr/>
        <a:lstStyle/>
        <a:p>
          <a:pPr latinLnBrk="1"/>
          <a:endParaRPr lang="ko-KR" altLang="en-US"/>
        </a:p>
      </dgm:t>
    </dgm:pt>
    <dgm:pt modelId="{A730E1F9-1B93-40EA-8619-56963589493D}">
      <dgm:prSet phldrT="[텍스트]"/>
      <dgm:spPr/>
      <dgm:t>
        <a:bodyPr/>
        <a:lstStyle/>
        <a:p>
          <a:pPr latinLnBrk="1"/>
          <a:r>
            <a:rPr lang="ko-KR" altLang="en-US" dirty="0"/>
            <a:t>고객</a:t>
          </a:r>
        </a:p>
      </dgm:t>
    </dgm:pt>
    <dgm:pt modelId="{B6D33B43-34F5-44F1-BDB4-1C6EB476DAAE}" type="parTrans" cxnId="{3F4B62CE-0BB2-421A-BFCA-BAA29E96A3B4}">
      <dgm:prSet/>
      <dgm:spPr/>
      <dgm:t>
        <a:bodyPr/>
        <a:lstStyle/>
        <a:p>
          <a:pPr latinLnBrk="1"/>
          <a:endParaRPr lang="ko-KR" altLang="en-US"/>
        </a:p>
      </dgm:t>
    </dgm:pt>
    <dgm:pt modelId="{CACF775B-8CDD-467C-8A2A-A94A89FF968D}" type="sibTrans" cxnId="{3F4B62CE-0BB2-421A-BFCA-BAA29E96A3B4}">
      <dgm:prSet/>
      <dgm:spPr/>
      <dgm:t>
        <a:bodyPr/>
        <a:lstStyle/>
        <a:p>
          <a:pPr latinLnBrk="1"/>
          <a:endParaRPr lang="ko-KR" altLang="en-US"/>
        </a:p>
      </dgm:t>
    </dgm:pt>
    <dgm:pt modelId="{DF1E90F5-178B-4508-87A9-39ECC8C5156F}" type="pres">
      <dgm:prSet presAssocID="{A8A98A9B-E479-44BA-B342-282EFAA822D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08101C7-2731-48EF-B780-7DEE22F962DC}" type="pres">
      <dgm:prSet presAssocID="{AAEE5CD6-251E-4A60-A8C4-2A475A7C5B0F}" presName="centerShape" presStyleLbl="node0" presStyleIdx="0" presStyleCnt="1"/>
      <dgm:spPr/>
    </dgm:pt>
    <dgm:pt modelId="{EC1F632C-2C38-4FC6-8B68-DE2F8E2371F0}" type="pres">
      <dgm:prSet presAssocID="{65B413D7-18F0-4FDD-906C-ECE4956B6732}" presName="parTrans" presStyleLbl="sibTrans2D1" presStyleIdx="0" presStyleCnt="6"/>
      <dgm:spPr/>
    </dgm:pt>
    <dgm:pt modelId="{7A9E71AA-1516-4973-B756-B8169E60B440}" type="pres">
      <dgm:prSet presAssocID="{65B413D7-18F0-4FDD-906C-ECE4956B6732}" presName="connectorText" presStyleLbl="sibTrans2D1" presStyleIdx="0" presStyleCnt="6"/>
      <dgm:spPr/>
    </dgm:pt>
    <dgm:pt modelId="{868C43BC-67F7-4E2F-BDA7-83C84C5A234C}" type="pres">
      <dgm:prSet presAssocID="{C11BDDD6-D61F-418F-9337-63EAEF369E0F}" presName="node" presStyleLbl="node1" presStyleIdx="0" presStyleCnt="6">
        <dgm:presLayoutVars>
          <dgm:bulletEnabled val="1"/>
        </dgm:presLayoutVars>
      </dgm:prSet>
      <dgm:spPr/>
    </dgm:pt>
    <dgm:pt modelId="{24F3362C-9E2C-4999-AF5B-8DFDB59C203B}" type="pres">
      <dgm:prSet presAssocID="{836BEB69-11E5-49FD-A70D-4B733839B446}" presName="parTrans" presStyleLbl="sibTrans2D1" presStyleIdx="1" presStyleCnt="6"/>
      <dgm:spPr/>
    </dgm:pt>
    <dgm:pt modelId="{5FD72B8E-8563-4787-A86D-A1F393731FC4}" type="pres">
      <dgm:prSet presAssocID="{836BEB69-11E5-49FD-A70D-4B733839B446}" presName="connectorText" presStyleLbl="sibTrans2D1" presStyleIdx="1" presStyleCnt="6"/>
      <dgm:spPr/>
    </dgm:pt>
    <dgm:pt modelId="{1394EC2A-0025-4920-8601-F2EEF0DD9945}" type="pres">
      <dgm:prSet presAssocID="{DD9C2F77-AF03-40A6-A7FF-D9A410B6E934}" presName="node" presStyleLbl="node1" presStyleIdx="1" presStyleCnt="6">
        <dgm:presLayoutVars>
          <dgm:bulletEnabled val="1"/>
        </dgm:presLayoutVars>
      </dgm:prSet>
      <dgm:spPr/>
    </dgm:pt>
    <dgm:pt modelId="{B4EE3E30-77D3-4413-8170-661B41A06FCA}" type="pres">
      <dgm:prSet presAssocID="{B6D33B43-34F5-44F1-BDB4-1C6EB476DAAE}" presName="parTrans" presStyleLbl="sibTrans2D1" presStyleIdx="2" presStyleCnt="6"/>
      <dgm:spPr/>
    </dgm:pt>
    <dgm:pt modelId="{734A4963-66DA-4C42-A054-42CF869D7D6C}" type="pres">
      <dgm:prSet presAssocID="{B6D33B43-34F5-44F1-BDB4-1C6EB476DAAE}" presName="connectorText" presStyleLbl="sibTrans2D1" presStyleIdx="2" presStyleCnt="6"/>
      <dgm:spPr/>
    </dgm:pt>
    <dgm:pt modelId="{DCF9ECBC-DE11-4F91-8000-F7447505105F}" type="pres">
      <dgm:prSet presAssocID="{A730E1F9-1B93-40EA-8619-56963589493D}" presName="node" presStyleLbl="node1" presStyleIdx="2" presStyleCnt="6">
        <dgm:presLayoutVars>
          <dgm:bulletEnabled val="1"/>
        </dgm:presLayoutVars>
      </dgm:prSet>
      <dgm:spPr/>
    </dgm:pt>
    <dgm:pt modelId="{ED64477D-B972-4510-B18B-35C93EE42A9F}" type="pres">
      <dgm:prSet presAssocID="{DDD49C4C-1273-442D-8BB3-629C5292CF09}" presName="parTrans" presStyleLbl="sibTrans2D1" presStyleIdx="3" presStyleCnt="6"/>
      <dgm:spPr/>
    </dgm:pt>
    <dgm:pt modelId="{E72C7CED-9993-41E6-80F7-139158D1102B}" type="pres">
      <dgm:prSet presAssocID="{DDD49C4C-1273-442D-8BB3-629C5292CF09}" presName="connectorText" presStyleLbl="sibTrans2D1" presStyleIdx="3" presStyleCnt="6"/>
      <dgm:spPr/>
    </dgm:pt>
    <dgm:pt modelId="{69C3C4B2-F2CA-4DA8-9E84-09FB51504087}" type="pres">
      <dgm:prSet presAssocID="{5987A5E6-D2F1-421D-AE8A-DC5FF4DEEBC8}" presName="node" presStyleLbl="node1" presStyleIdx="3" presStyleCnt="6">
        <dgm:presLayoutVars>
          <dgm:bulletEnabled val="1"/>
        </dgm:presLayoutVars>
      </dgm:prSet>
      <dgm:spPr/>
    </dgm:pt>
    <dgm:pt modelId="{478B6E17-19BE-4118-BAF9-41ED08DE2852}" type="pres">
      <dgm:prSet presAssocID="{9173A486-A272-4C80-8649-A5C573F41AE5}" presName="parTrans" presStyleLbl="sibTrans2D1" presStyleIdx="4" presStyleCnt="6"/>
      <dgm:spPr/>
    </dgm:pt>
    <dgm:pt modelId="{7DF892EE-B063-46DC-A902-6745F9083E32}" type="pres">
      <dgm:prSet presAssocID="{9173A486-A272-4C80-8649-A5C573F41AE5}" presName="connectorText" presStyleLbl="sibTrans2D1" presStyleIdx="4" presStyleCnt="6"/>
      <dgm:spPr/>
    </dgm:pt>
    <dgm:pt modelId="{CE26B96A-7A4C-4CCB-9ED9-8E3BF93DB37B}" type="pres">
      <dgm:prSet presAssocID="{1AD7C1E3-A6EB-4BA0-81F7-F5C27C07E60F}" presName="node" presStyleLbl="node1" presStyleIdx="4" presStyleCnt="6">
        <dgm:presLayoutVars>
          <dgm:bulletEnabled val="1"/>
        </dgm:presLayoutVars>
      </dgm:prSet>
      <dgm:spPr/>
    </dgm:pt>
    <dgm:pt modelId="{50ADDC18-7A1C-4A30-95F3-666D964D9097}" type="pres">
      <dgm:prSet presAssocID="{1C608222-AAFA-41C0-8DB7-3D22A5B3E979}" presName="parTrans" presStyleLbl="sibTrans2D1" presStyleIdx="5" presStyleCnt="6"/>
      <dgm:spPr/>
    </dgm:pt>
    <dgm:pt modelId="{EFD33BD3-04F0-4E84-9FB5-747424C7FAC1}" type="pres">
      <dgm:prSet presAssocID="{1C608222-AAFA-41C0-8DB7-3D22A5B3E979}" presName="connectorText" presStyleLbl="sibTrans2D1" presStyleIdx="5" presStyleCnt="6"/>
      <dgm:spPr/>
    </dgm:pt>
    <dgm:pt modelId="{95C96B35-17D7-4442-A20C-C1A23CC8E2AD}" type="pres">
      <dgm:prSet presAssocID="{0A044981-25ED-4D44-9559-6FC1B951170C}" presName="node" presStyleLbl="node1" presStyleIdx="5" presStyleCnt="6">
        <dgm:presLayoutVars>
          <dgm:bulletEnabled val="1"/>
        </dgm:presLayoutVars>
      </dgm:prSet>
      <dgm:spPr/>
    </dgm:pt>
  </dgm:ptLst>
  <dgm:cxnLst>
    <dgm:cxn modelId="{1B03DB03-6E84-43F8-BA5E-D746F56EDBF5}" type="presOf" srcId="{A8A98A9B-E479-44BA-B342-282EFAA822DA}" destId="{DF1E90F5-178B-4508-87A9-39ECC8C5156F}" srcOrd="0" destOrd="0" presId="urn:microsoft.com/office/officeart/2005/8/layout/radial5"/>
    <dgm:cxn modelId="{489CD308-C88F-4A34-A3EA-F874E1B93EB8}" type="presOf" srcId="{A730E1F9-1B93-40EA-8619-56963589493D}" destId="{DCF9ECBC-DE11-4F91-8000-F7447505105F}" srcOrd="0" destOrd="0" presId="urn:microsoft.com/office/officeart/2005/8/layout/radial5"/>
    <dgm:cxn modelId="{392F1422-D04D-47F2-BC66-2DDBF0561E35}" srcId="{AAEE5CD6-251E-4A60-A8C4-2A475A7C5B0F}" destId="{C11BDDD6-D61F-418F-9337-63EAEF369E0F}" srcOrd="0" destOrd="0" parTransId="{65B413D7-18F0-4FDD-906C-ECE4956B6732}" sibTransId="{30948372-6E4A-44D8-92D7-FADB5B429E20}"/>
    <dgm:cxn modelId="{DC795C23-C465-4A57-91BF-64948F06542B}" type="presOf" srcId="{DDD49C4C-1273-442D-8BB3-629C5292CF09}" destId="{E72C7CED-9993-41E6-80F7-139158D1102B}" srcOrd="1" destOrd="0" presId="urn:microsoft.com/office/officeart/2005/8/layout/radial5"/>
    <dgm:cxn modelId="{EEE75223-1FF9-472B-8F89-789163EC5785}" type="presOf" srcId="{5987A5E6-D2F1-421D-AE8A-DC5FF4DEEBC8}" destId="{69C3C4B2-F2CA-4DA8-9E84-09FB51504087}" srcOrd="0" destOrd="0" presId="urn:microsoft.com/office/officeart/2005/8/layout/radial5"/>
    <dgm:cxn modelId="{A1F74F32-D273-47B2-802A-80D1A3ECB1CA}" srcId="{AAEE5CD6-251E-4A60-A8C4-2A475A7C5B0F}" destId="{5987A5E6-D2F1-421D-AE8A-DC5FF4DEEBC8}" srcOrd="3" destOrd="0" parTransId="{DDD49C4C-1273-442D-8BB3-629C5292CF09}" sibTransId="{B87ECFF7-18D8-440F-ADAD-C71C9A6E08BE}"/>
    <dgm:cxn modelId="{49BABC33-E2B0-4E35-BBA4-686C97E74741}" srcId="{AAEE5CD6-251E-4A60-A8C4-2A475A7C5B0F}" destId="{0A044981-25ED-4D44-9559-6FC1B951170C}" srcOrd="5" destOrd="0" parTransId="{1C608222-AAFA-41C0-8DB7-3D22A5B3E979}" sibTransId="{20AE7E00-AC51-4CD6-BA5C-2D1354EAB32E}"/>
    <dgm:cxn modelId="{F4D3EF3A-2D76-4250-9CBA-E737347EDBDC}" srcId="{A8A98A9B-E479-44BA-B342-282EFAA822DA}" destId="{AAEE5CD6-251E-4A60-A8C4-2A475A7C5B0F}" srcOrd="0" destOrd="0" parTransId="{26D32D6E-4C13-408A-8335-1FB2B481D14F}" sibTransId="{75636D05-4E37-4288-8D4C-0F901C776716}"/>
    <dgm:cxn modelId="{191D2446-0AA1-4188-95B2-29325C440CFB}" srcId="{AAEE5CD6-251E-4A60-A8C4-2A475A7C5B0F}" destId="{DD9C2F77-AF03-40A6-A7FF-D9A410B6E934}" srcOrd="1" destOrd="0" parTransId="{836BEB69-11E5-49FD-A70D-4B733839B446}" sibTransId="{A26C2835-1922-4589-83A3-A5DD28CE344E}"/>
    <dgm:cxn modelId="{AF970A49-E713-4131-802C-DE0C0CB82477}" type="presOf" srcId="{1C608222-AAFA-41C0-8DB7-3D22A5B3E979}" destId="{EFD33BD3-04F0-4E84-9FB5-747424C7FAC1}" srcOrd="1" destOrd="0" presId="urn:microsoft.com/office/officeart/2005/8/layout/radial5"/>
    <dgm:cxn modelId="{C44C064C-D102-4BBD-871C-F931412C9E00}" type="presOf" srcId="{AAEE5CD6-251E-4A60-A8C4-2A475A7C5B0F}" destId="{408101C7-2731-48EF-B780-7DEE22F962DC}" srcOrd="0" destOrd="0" presId="urn:microsoft.com/office/officeart/2005/8/layout/radial5"/>
    <dgm:cxn modelId="{FD2E3B70-F678-426E-A7CD-6CC20D4B44E1}" type="presOf" srcId="{DDD49C4C-1273-442D-8BB3-629C5292CF09}" destId="{ED64477D-B972-4510-B18B-35C93EE42A9F}" srcOrd="0" destOrd="0" presId="urn:microsoft.com/office/officeart/2005/8/layout/radial5"/>
    <dgm:cxn modelId="{F3CF1872-A70D-4CF2-BD4E-0780E6806D9D}" type="presOf" srcId="{1AD7C1E3-A6EB-4BA0-81F7-F5C27C07E60F}" destId="{CE26B96A-7A4C-4CCB-9ED9-8E3BF93DB37B}" srcOrd="0" destOrd="0" presId="urn:microsoft.com/office/officeart/2005/8/layout/radial5"/>
    <dgm:cxn modelId="{687A4953-BD32-4AB3-A416-75F2E32A81A0}" type="presOf" srcId="{C11BDDD6-D61F-418F-9337-63EAEF369E0F}" destId="{868C43BC-67F7-4E2F-BDA7-83C84C5A234C}" srcOrd="0" destOrd="0" presId="urn:microsoft.com/office/officeart/2005/8/layout/radial5"/>
    <dgm:cxn modelId="{8CC5235A-92D3-46ED-B46C-D4AC79A9D04F}" type="presOf" srcId="{0A044981-25ED-4D44-9559-6FC1B951170C}" destId="{95C96B35-17D7-4442-A20C-C1A23CC8E2AD}" srcOrd="0" destOrd="0" presId="urn:microsoft.com/office/officeart/2005/8/layout/radial5"/>
    <dgm:cxn modelId="{3E396F5A-CD44-44DA-8655-F0445608927E}" type="presOf" srcId="{65B413D7-18F0-4FDD-906C-ECE4956B6732}" destId="{EC1F632C-2C38-4FC6-8B68-DE2F8E2371F0}" srcOrd="0" destOrd="0" presId="urn:microsoft.com/office/officeart/2005/8/layout/radial5"/>
    <dgm:cxn modelId="{8C49807A-0B63-43F9-BDDC-1A6D674684A2}" type="presOf" srcId="{B6D33B43-34F5-44F1-BDB4-1C6EB476DAAE}" destId="{B4EE3E30-77D3-4413-8170-661B41A06FCA}" srcOrd="0" destOrd="0" presId="urn:microsoft.com/office/officeart/2005/8/layout/radial5"/>
    <dgm:cxn modelId="{71E87289-14D9-4CCD-B6C4-4DE59F1CFFE2}" type="presOf" srcId="{836BEB69-11E5-49FD-A70D-4B733839B446}" destId="{24F3362C-9E2C-4999-AF5B-8DFDB59C203B}" srcOrd="0" destOrd="0" presId="urn:microsoft.com/office/officeart/2005/8/layout/radial5"/>
    <dgm:cxn modelId="{7DF8298E-F725-499C-8561-161BEF10453B}" type="presOf" srcId="{DD9C2F77-AF03-40A6-A7FF-D9A410B6E934}" destId="{1394EC2A-0025-4920-8601-F2EEF0DD9945}" srcOrd="0" destOrd="0" presId="urn:microsoft.com/office/officeart/2005/8/layout/radial5"/>
    <dgm:cxn modelId="{B2854AAB-7E55-4B02-91DE-B83FA2DE65F3}" type="presOf" srcId="{9173A486-A272-4C80-8649-A5C573F41AE5}" destId="{7DF892EE-B063-46DC-A902-6745F9083E32}" srcOrd="1" destOrd="0" presId="urn:microsoft.com/office/officeart/2005/8/layout/radial5"/>
    <dgm:cxn modelId="{3F4B62CE-0BB2-421A-BFCA-BAA29E96A3B4}" srcId="{AAEE5CD6-251E-4A60-A8C4-2A475A7C5B0F}" destId="{A730E1F9-1B93-40EA-8619-56963589493D}" srcOrd="2" destOrd="0" parTransId="{B6D33B43-34F5-44F1-BDB4-1C6EB476DAAE}" sibTransId="{CACF775B-8CDD-467C-8A2A-A94A89FF968D}"/>
    <dgm:cxn modelId="{474A94D1-CB98-4576-AA3E-B2952F58B175}" type="presOf" srcId="{9173A486-A272-4C80-8649-A5C573F41AE5}" destId="{478B6E17-19BE-4118-BAF9-41ED08DE2852}" srcOrd="0" destOrd="0" presId="urn:microsoft.com/office/officeart/2005/8/layout/radial5"/>
    <dgm:cxn modelId="{3FD7B7D5-5718-4AFE-B205-8BCBFB86CC25}" type="presOf" srcId="{B6D33B43-34F5-44F1-BDB4-1C6EB476DAAE}" destId="{734A4963-66DA-4C42-A054-42CF869D7D6C}" srcOrd="1" destOrd="0" presId="urn:microsoft.com/office/officeart/2005/8/layout/radial5"/>
    <dgm:cxn modelId="{7D1618E2-0971-4155-B2DC-FA56A53102A5}" type="presOf" srcId="{1C608222-AAFA-41C0-8DB7-3D22A5B3E979}" destId="{50ADDC18-7A1C-4A30-95F3-666D964D9097}" srcOrd="0" destOrd="0" presId="urn:microsoft.com/office/officeart/2005/8/layout/radial5"/>
    <dgm:cxn modelId="{3F34B8EC-AB93-4651-99C8-416A49D965B7}" type="presOf" srcId="{65B413D7-18F0-4FDD-906C-ECE4956B6732}" destId="{7A9E71AA-1516-4973-B756-B8169E60B440}" srcOrd="1" destOrd="0" presId="urn:microsoft.com/office/officeart/2005/8/layout/radial5"/>
    <dgm:cxn modelId="{7BEFE9F6-B297-47BE-B9F6-D516461D7CAD}" type="presOf" srcId="{836BEB69-11E5-49FD-A70D-4B733839B446}" destId="{5FD72B8E-8563-4787-A86D-A1F393731FC4}" srcOrd="1" destOrd="0" presId="urn:microsoft.com/office/officeart/2005/8/layout/radial5"/>
    <dgm:cxn modelId="{CA2D0BF7-DE2C-4747-8C0B-E141D3F10EFF}" srcId="{AAEE5CD6-251E-4A60-A8C4-2A475A7C5B0F}" destId="{1AD7C1E3-A6EB-4BA0-81F7-F5C27C07E60F}" srcOrd="4" destOrd="0" parTransId="{9173A486-A272-4C80-8649-A5C573F41AE5}" sibTransId="{BD21B4C2-848A-44C3-A505-0389BCC9B07A}"/>
    <dgm:cxn modelId="{43112C2B-10E6-4D3C-B15A-0BA4FE50744E}" type="presParOf" srcId="{DF1E90F5-178B-4508-87A9-39ECC8C5156F}" destId="{408101C7-2731-48EF-B780-7DEE22F962DC}" srcOrd="0" destOrd="0" presId="urn:microsoft.com/office/officeart/2005/8/layout/radial5"/>
    <dgm:cxn modelId="{4AB0F8B4-48B0-424F-85D8-CCF8F0E4F67B}" type="presParOf" srcId="{DF1E90F5-178B-4508-87A9-39ECC8C5156F}" destId="{EC1F632C-2C38-4FC6-8B68-DE2F8E2371F0}" srcOrd="1" destOrd="0" presId="urn:microsoft.com/office/officeart/2005/8/layout/radial5"/>
    <dgm:cxn modelId="{DB205AC2-4E60-48DF-8FBD-BB71AC5D9F3C}" type="presParOf" srcId="{EC1F632C-2C38-4FC6-8B68-DE2F8E2371F0}" destId="{7A9E71AA-1516-4973-B756-B8169E60B440}" srcOrd="0" destOrd="0" presId="urn:microsoft.com/office/officeart/2005/8/layout/radial5"/>
    <dgm:cxn modelId="{7F0BBC4A-FECC-4702-B1BA-ABCAA5FC33FC}" type="presParOf" srcId="{DF1E90F5-178B-4508-87A9-39ECC8C5156F}" destId="{868C43BC-67F7-4E2F-BDA7-83C84C5A234C}" srcOrd="2" destOrd="0" presId="urn:microsoft.com/office/officeart/2005/8/layout/radial5"/>
    <dgm:cxn modelId="{9D6B60E8-31EC-43E2-8302-5A47AC7511C4}" type="presParOf" srcId="{DF1E90F5-178B-4508-87A9-39ECC8C5156F}" destId="{24F3362C-9E2C-4999-AF5B-8DFDB59C203B}" srcOrd="3" destOrd="0" presId="urn:microsoft.com/office/officeart/2005/8/layout/radial5"/>
    <dgm:cxn modelId="{C9888662-7BE3-4F9B-B18F-A05105FF3507}" type="presParOf" srcId="{24F3362C-9E2C-4999-AF5B-8DFDB59C203B}" destId="{5FD72B8E-8563-4787-A86D-A1F393731FC4}" srcOrd="0" destOrd="0" presId="urn:microsoft.com/office/officeart/2005/8/layout/radial5"/>
    <dgm:cxn modelId="{72A49F5E-4096-43D1-B451-1313066D0E0F}" type="presParOf" srcId="{DF1E90F5-178B-4508-87A9-39ECC8C5156F}" destId="{1394EC2A-0025-4920-8601-F2EEF0DD9945}" srcOrd="4" destOrd="0" presId="urn:microsoft.com/office/officeart/2005/8/layout/radial5"/>
    <dgm:cxn modelId="{83AFC070-44DA-4720-AB55-7D4CD17364DF}" type="presParOf" srcId="{DF1E90F5-178B-4508-87A9-39ECC8C5156F}" destId="{B4EE3E30-77D3-4413-8170-661B41A06FCA}" srcOrd="5" destOrd="0" presId="urn:microsoft.com/office/officeart/2005/8/layout/radial5"/>
    <dgm:cxn modelId="{BE888AFD-A11A-4D51-A12F-34E233B71FE7}" type="presParOf" srcId="{B4EE3E30-77D3-4413-8170-661B41A06FCA}" destId="{734A4963-66DA-4C42-A054-42CF869D7D6C}" srcOrd="0" destOrd="0" presId="urn:microsoft.com/office/officeart/2005/8/layout/radial5"/>
    <dgm:cxn modelId="{2BD484E4-F3B3-4074-BEFD-EBCAAF275DB7}" type="presParOf" srcId="{DF1E90F5-178B-4508-87A9-39ECC8C5156F}" destId="{DCF9ECBC-DE11-4F91-8000-F7447505105F}" srcOrd="6" destOrd="0" presId="urn:microsoft.com/office/officeart/2005/8/layout/radial5"/>
    <dgm:cxn modelId="{67B0BC89-777E-4472-A504-D53C95A65F5E}" type="presParOf" srcId="{DF1E90F5-178B-4508-87A9-39ECC8C5156F}" destId="{ED64477D-B972-4510-B18B-35C93EE42A9F}" srcOrd="7" destOrd="0" presId="urn:microsoft.com/office/officeart/2005/8/layout/radial5"/>
    <dgm:cxn modelId="{7D62A0E9-1877-4C49-9CE7-A531D870419A}" type="presParOf" srcId="{ED64477D-B972-4510-B18B-35C93EE42A9F}" destId="{E72C7CED-9993-41E6-80F7-139158D1102B}" srcOrd="0" destOrd="0" presId="urn:microsoft.com/office/officeart/2005/8/layout/radial5"/>
    <dgm:cxn modelId="{7DEA32C8-9039-48A1-B46A-3BC2F1E3064A}" type="presParOf" srcId="{DF1E90F5-178B-4508-87A9-39ECC8C5156F}" destId="{69C3C4B2-F2CA-4DA8-9E84-09FB51504087}" srcOrd="8" destOrd="0" presId="urn:microsoft.com/office/officeart/2005/8/layout/radial5"/>
    <dgm:cxn modelId="{638AEE98-7476-4836-A492-C12CF37856DC}" type="presParOf" srcId="{DF1E90F5-178B-4508-87A9-39ECC8C5156F}" destId="{478B6E17-19BE-4118-BAF9-41ED08DE2852}" srcOrd="9" destOrd="0" presId="urn:microsoft.com/office/officeart/2005/8/layout/radial5"/>
    <dgm:cxn modelId="{F86320B5-BF0C-4A09-9B28-21F73F60278F}" type="presParOf" srcId="{478B6E17-19BE-4118-BAF9-41ED08DE2852}" destId="{7DF892EE-B063-46DC-A902-6745F9083E32}" srcOrd="0" destOrd="0" presId="urn:microsoft.com/office/officeart/2005/8/layout/radial5"/>
    <dgm:cxn modelId="{7B8D1533-3384-48AA-B256-BCED77B5116C}" type="presParOf" srcId="{DF1E90F5-178B-4508-87A9-39ECC8C5156F}" destId="{CE26B96A-7A4C-4CCB-9ED9-8E3BF93DB37B}" srcOrd="10" destOrd="0" presId="urn:microsoft.com/office/officeart/2005/8/layout/radial5"/>
    <dgm:cxn modelId="{92CFDCE6-BB9F-4ED0-AAE9-DC5BC3CB738B}" type="presParOf" srcId="{DF1E90F5-178B-4508-87A9-39ECC8C5156F}" destId="{50ADDC18-7A1C-4A30-95F3-666D964D9097}" srcOrd="11" destOrd="0" presId="urn:microsoft.com/office/officeart/2005/8/layout/radial5"/>
    <dgm:cxn modelId="{7F4DADB1-31BE-4C7E-B045-CC668B29256E}" type="presParOf" srcId="{50ADDC18-7A1C-4A30-95F3-666D964D9097}" destId="{EFD33BD3-04F0-4E84-9FB5-747424C7FAC1}" srcOrd="0" destOrd="0" presId="urn:microsoft.com/office/officeart/2005/8/layout/radial5"/>
    <dgm:cxn modelId="{6454DB4B-B6E0-4A59-90DE-235CB6AA6EBA}" type="presParOf" srcId="{DF1E90F5-178B-4508-87A9-39ECC8C5156F}" destId="{95C96B35-17D7-4442-A20C-C1A23CC8E2AD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92D18D-7DDA-4948-A066-1FE10A3E5D33}" type="doc">
      <dgm:prSet loTypeId="urn:microsoft.com/office/officeart/2005/8/layout/radial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12162D24-5C98-4BF5-8A3B-21C4A1A59CF3}">
      <dgm:prSet phldrT="[텍스트]"/>
      <dgm:spPr>
        <a:xfrm>
          <a:off x="5436609" y="6"/>
          <a:ext cx="1589484" cy="1589484"/>
        </a:xfrm>
      </dgm:spPr>
      <dgm:t>
        <a:bodyPr/>
        <a:lstStyle/>
        <a:p>
          <a:pPr latinLnBrk="1"/>
          <a:endParaRPr lang="ko-KR" altLang="en-US" dirty="0"/>
        </a:p>
      </dgm:t>
    </dgm:pt>
    <dgm:pt modelId="{04D1D7D1-4023-4BB6-AF01-43C33D832AC2}" type="parTrans" cxnId="{A1EA9473-EB53-4D9B-8574-6EFC04118C6C}">
      <dgm:prSet/>
      <dgm:spPr>
        <a:xfrm rot="19063646">
          <a:off x="4890736" y="1600713"/>
          <a:ext cx="865015" cy="39111"/>
        </a:xfrm>
      </dgm:spPr>
      <dgm:t>
        <a:bodyPr/>
        <a:lstStyle/>
        <a:p>
          <a:pPr latinLnBrk="1"/>
          <a:endParaRPr lang="ko-KR" altLang="en-US"/>
        </a:p>
      </dgm:t>
    </dgm:pt>
    <dgm:pt modelId="{905E3E80-9B99-41AA-9C39-ABF8E0027E38}" type="sibTrans" cxnId="{A1EA9473-EB53-4D9B-8574-6EFC04118C6C}">
      <dgm:prSet/>
      <dgm:spPr/>
      <dgm:t>
        <a:bodyPr/>
        <a:lstStyle/>
        <a:p>
          <a:pPr latinLnBrk="1"/>
          <a:endParaRPr lang="ko-KR" altLang="en-US"/>
        </a:p>
      </dgm:t>
    </dgm:pt>
    <dgm:pt modelId="{E63F010C-706E-4AD8-AAC0-F5BC85964588}">
      <dgm:prSet phldrT="[텍스트]" custT="1"/>
      <dgm:spPr>
        <a:xfrm>
          <a:off x="7185042" y="6"/>
          <a:ext cx="2384226" cy="1589484"/>
        </a:xfrm>
      </dgm:spPr>
      <dgm:t>
        <a:bodyPr/>
        <a:lstStyle/>
        <a:p>
          <a:pPr latinLnBrk="1"/>
          <a:r>
            <a: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</a:rPr>
            <a:t>개인사업자</a:t>
          </a:r>
        </a:p>
      </dgm:t>
    </dgm:pt>
    <dgm:pt modelId="{3889E266-FAFF-4888-AE9B-31323EF256CB}" type="parTrans" cxnId="{288924FC-3798-4FDE-9AB1-3E49DB8FEA3A}">
      <dgm:prSet/>
      <dgm:spPr/>
      <dgm:t>
        <a:bodyPr/>
        <a:lstStyle/>
        <a:p>
          <a:pPr latinLnBrk="1"/>
          <a:endParaRPr lang="ko-KR" altLang="en-US"/>
        </a:p>
      </dgm:t>
    </dgm:pt>
    <dgm:pt modelId="{D8BDACEA-F8F6-4669-9E53-3939396DB883}" type="sibTrans" cxnId="{288924FC-3798-4FDE-9AB1-3E49DB8FEA3A}">
      <dgm:prSet/>
      <dgm:spPr/>
      <dgm:t>
        <a:bodyPr/>
        <a:lstStyle/>
        <a:p>
          <a:pPr latinLnBrk="1"/>
          <a:endParaRPr lang="ko-KR" altLang="en-US"/>
        </a:p>
      </dgm:t>
    </dgm:pt>
    <dgm:pt modelId="{368165EB-4814-4E63-8963-191C04386F53}">
      <dgm:prSet phldrT="[텍스트]"/>
      <dgm:spPr>
        <a:xfrm>
          <a:off x="6120673" y="1755114"/>
          <a:ext cx="1589484" cy="1589484"/>
        </a:xfrm>
      </dgm:spPr>
      <dgm:t>
        <a:bodyPr/>
        <a:lstStyle/>
        <a:p>
          <a:pPr latinLnBrk="1"/>
          <a:endParaRPr lang="ko-KR" altLang="en-US"/>
        </a:p>
      </dgm:t>
    </dgm:pt>
    <dgm:pt modelId="{68FF5780-CA63-416A-A032-62552F39A36F}" type="parTrans" cxnId="{A3B1F8F4-83AA-4713-82D0-805CBA1AFFF0}">
      <dgm:prSet/>
      <dgm:spPr>
        <a:xfrm rot="21353174">
          <a:off x="5001762" y="2627572"/>
          <a:ext cx="1122404" cy="39111"/>
        </a:xfrm>
      </dgm:spPr>
      <dgm:t>
        <a:bodyPr/>
        <a:lstStyle/>
        <a:p>
          <a:pPr latinLnBrk="1"/>
          <a:endParaRPr lang="ko-KR" altLang="en-US"/>
        </a:p>
      </dgm:t>
    </dgm:pt>
    <dgm:pt modelId="{9801B918-7E9A-44CC-BDCC-A3025B5801B0}" type="sibTrans" cxnId="{A3B1F8F4-83AA-4713-82D0-805CBA1AFFF0}">
      <dgm:prSet/>
      <dgm:spPr/>
      <dgm:t>
        <a:bodyPr/>
        <a:lstStyle/>
        <a:p>
          <a:pPr latinLnBrk="1"/>
          <a:endParaRPr lang="ko-KR" altLang="en-US"/>
        </a:p>
      </dgm:t>
    </dgm:pt>
    <dgm:pt modelId="{D2A83FDC-C667-4B6A-AFA0-7F718EABBE97}">
      <dgm:prSet phldrT="[텍스트]" custT="1"/>
      <dgm:spPr>
        <a:xfrm>
          <a:off x="7869106" y="1755114"/>
          <a:ext cx="2384226" cy="1589484"/>
        </a:xfrm>
      </dgm:spPr>
      <dgm:t>
        <a:bodyPr/>
        <a:lstStyle/>
        <a:p>
          <a:pPr latinLnBrk="1"/>
          <a:r>
            <a: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</a:rPr>
            <a:t>주식회사</a:t>
          </a:r>
        </a:p>
      </dgm:t>
    </dgm:pt>
    <dgm:pt modelId="{BA9D63FC-8FBF-4670-9AB0-A6C81ECECCCD}" type="parTrans" cxnId="{97640ADA-333F-4587-93CA-895A835F4043}">
      <dgm:prSet/>
      <dgm:spPr/>
      <dgm:t>
        <a:bodyPr/>
        <a:lstStyle/>
        <a:p>
          <a:pPr latinLnBrk="1"/>
          <a:endParaRPr lang="ko-KR" altLang="en-US"/>
        </a:p>
      </dgm:t>
    </dgm:pt>
    <dgm:pt modelId="{A05885AD-DB55-4C28-A5C4-C1C3985D2913}" type="sibTrans" cxnId="{97640ADA-333F-4587-93CA-895A835F4043}">
      <dgm:prSet/>
      <dgm:spPr/>
      <dgm:t>
        <a:bodyPr/>
        <a:lstStyle/>
        <a:p>
          <a:pPr latinLnBrk="1"/>
          <a:endParaRPr lang="ko-KR" altLang="en-US"/>
        </a:p>
      </dgm:t>
    </dgm:pt>
    <dgm:pt modelId="{79E3E8C3-3E2E-49D0-B1EA-5415761B4600}">
      <dgm:prSet phldrT="[텍스트]"/>
      <dgm:spPr>
        <a:xfrm>
          <a:off x="5616618" y="3591318"/>
          <a:ext cx="1589484" cy="1589484"/>
        </a:xfrm>
      </dgm:spPr>
      <dgm:t>
        <a:bodyPr/>
        <a:lstStyle/>
        <a:p>
          <a:pPr latinLnBrk="1"/>
          <a:endParaRPr lang="ko-KR" altLang="en-US"/>
        </a:p>
      </dgm:t>
    </dgm:pt>
    <dgm:pt modelId="{D791711D-D55C-48F3-96B6-143AD2174766}" type="parTrans" cxnId="{6A7C4125-B099-4E69-B303-09406606642A}">
      <dgm:prSet/>
      <dgm:spPr>
        <a:xfrm rot="2096794">
          <a:off x="4919978" y="3646864"/>
          <a:ext cx="923173" cy="39111"/>
        </a:xfrm>
      </dgm:spPr>
      <dgm:t>
        <a:bodyPr/>
        <a:lstStyle/>
        <a:p>
          <a:pPr latinLnBrk="1"/>
          <a:endParaRPr lang="ko-KR" altLang="en-US"/>
        </a:p>
      </dgm:t>
    </dgm:pt>
    <dgm:pt modelId="{8CA0477C-990A-4026-81E7-0B95B61FCAFB}" type="sibTrans" cxnId="{6A7C4125-B099-4E69-B303-09406606642A}">
      <dgm:prSet/>
      <dgm:spPr/>
      <dgm:t>
        <a:bodyPr/>
        <a:lstStyle/>
        <a:p>
          <a:pPr latinLnBrk="1"/>
          <a:endParaRPr lang="ko-KR" altLang="en-US"/>
        </a:p>
      </dgm:t>
    </dgm:pt>
    <dgm:pt modelId="{0F65890A-ADAA-4299-A33A-F0B2BB5DB4D0}">
      <dgm:prSet phldrT="[텍스트]" custT="1"/>
      <dgm:spPr>
        <a:xfrm>
          <a:off x="7365051" y="3591318"/>
          <a:ext cx="2384226" cy="1589484"/>
        </a:xfrm>
      </dgm:spPr>
      <dgm:t>
        <a:bodyPr/>
        <a:lstStyle/>
        <a:p>
          <a:pPr latinLnBrk="1"/>
          <a:r>
            <a: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</a:rPr>
            <a:t>지분회사</a:t>
          </a:r>
        </a:p>
      </dgm:t>
    </dgm:pt>
    <dgm:pt modelId="{547E3E88-3468-425C-91AF-472AB8C70486}" type="parTrans" cxnId="{2700F6D1-BAA2-46F8-9BB8-300C524771FB}">
      <dgm:prSet/>
      <dgm:spPr/>
      <dgm:t>
        <a:bodyPr/>
        <a:lstStyle/>
        <a:p>
          <a:pPr latinLnBrk="1"/>
          <a:endParaRPr lang="ko-KR" altLang="en-US"/>
        </a:p>
      </dgm:t>
    </dgm:pt>
    <dgm:pt modelId="{29BD7209-4722-49CB-B9C9-11E02A476B8F}" type="sibTrans" cxnId="{2700F6D1-BAA2-46F8-9BB8-300C524771FB}">
      <dgm:prSet/>
      <dgm:spPr/>
      <dgm:t>
        <a:bodyPr/>
        <a:lstStyle/>
        <a:p>
          <a:pPr latinLnBrk="1"/>
          <a:endParaRPr lang="ko-KR" altLang="en-US"/>
        </a:p>
      </dgm:t>
    </dgm:pt>
    <dgm:pt modelId="{08A18DBB-7D22-4B92-92FC-C11D4ED6A39C}" type="pres">
      <dgm:prSet presAssocID="{9B92D18D-7DDA-4948-A066-1FE10A3E5D33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53B7E085-48FC-4E58-AFE5-8087B3A88C6C}" type="pres">
      <dgm:prSet presAssocID="{9B92D18D-7DDA-4948-A066-1FE10A3E5D33}" presName="cycle" presStyleCnt="0"/>
      <dgm:spPr/>
    </dgm:pt>
    <dgm:pt modelId="{FEB1DABF-9D39-492F-B90E-9197A9996977}" type="pres">
      <dgm:prSet presAssocID="{9B92D18D-7DDA-4948-A066-1FE10A3E5D33}" presName="centerShape" presStyleCnt="0"/>
      <dgm:spPr/>
    </dgm:pt>
    <dgm:pt modelId="{39CF6E36-B9BD-4F1E-BDE5-2228999A5AF3}" type="pres">
      <dgm:prSet presAssocID="{9B92D18D-7DDA-4948-A066-1FE10A3E5D33}" presName="connSite" presStyleLbl="node1" presStyleIdx="0" presStyleCnt="4"/>
      <dgm:spPr/>
    </dgm:pt>
    <dgm:pt modelId="{E6BF1CB7-5831-4A3C-81BA-C3805B20F523}" type="pres">
      <dgm:prSet presAssocID="{9B92D18D-7DDA-4948-A066-1FE10A3E5D33}" presName="visible" presStyleLbl="node1" presStyleIdx="0" presStyleCnt="4" custScaleX="137552" custScaleY="137552" custLinFactNeighborX="-51520" custLinFactNeighborY="-9006"/>
      <dgm:spPr>
        <a:xfrm>
          <a:off x="936115" y="855011"/>
          <a:ext cx="3888408" cy="3801251"/>
        </a:xfrm>
        <a:blipFill rotWithShape="1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1000" r="-21000"/>
          </a:stretch>
        </a:blipFill>
      </dgm:spPr>
    </dgm:pt>
    <dgm:pt modelId="{F1125510-B222-489F-8505-6EE15178C538}" type="pres">
      <dgm:prSet presAssocID="{04D1D7D1-4023-4BB6-AF01-43C33D832AC2}" presName="Name25" presStyleLbl="parChTrans1D1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19555"/>
              </a:moveTo>
              <a:lnTo>
                <a:pt x="865015" y="19555"/>
              </a:lnTo>
            </a:path>
          </a:pathLst>
        </a:custGeom>
      </dgm:spPr>
    </dgm:pt>
    <dgm:pt modelId="{B9DC177D-07B4-4145-84A7-F9C99BF0EB1D}" type="pres">
      <dgm:prSet presAssocID="{12162D24-5C98-4BF5-8A3B-21C4A1A59CF3}" presName="node" presStyleCnt="0"/>
      <dgm:spPr/>
    </dgm:pt>
    <dgm:pt modelId="{C2B38B3E-4FDA-4CFF-AF36-A58F4C020BD3}" type="pres">
      <dgm:prSet presAssocID="{12162D24-5C98-4BF5-8A3B-21C4A1A59CF3}" presName="parentNode" presStyleLbl="node1" presStyleIdx="1" presStyleCnt="4" custLinFactNeighborX="7592" custLinFactNeighborY="7583">
        <dgm:presLayoutVars>
          <dgm:chMax val="1"/>
          <dgm:bulletEnabled val="1"/>
        </dgm:presLayoutVars>
      </dgm:prSet>
      <dgm:spPr>
        <a:prstGeom prst="ellipse">
          <a:avLst/>
        </a:prstGeom>
      </dgm:spPr>
    </dgm:pt>
    <dgm:pt modelId="{D7624B14-2CD3-4263-9FE8-C33C7C12B0B9}" type="pres">
      <dgm:prSet presAssocID="{12162D24-5C98-4BF5-8A3B-21C4A1A59CF3}" presName="childNode" presStyleLbl="revTx" presStyleIdx="0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E705B2AD-7746-4E16-A136-9C5D6F75EFCF}" type="pres">
      <dgm:prSet presAssocID="{68FF5780-CA63-416A-A032-62552F39A36F}" presName="Name25" presStyleLbl="parChTrans1D1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19555"/>
              </a:moveTo>
              <a:lnTo>
                <a:pt x="1122404" y="19555"/>
              </a:lnTo>
            </a:path>
          </a:pathLst>
        </a:custGeom>
      </dgm:spPr>
    </dgm:pt>
    <dgm:pt modelId="{BE838CC1-0232-4354-B5DF-761B58E78D59}" type="pres">
      <dgm:prSet presAssocID="{368165EB-4814-4E63-8963-191C04386F53}" presName="node" presStyleCnt="0"/>
      <dgm:spPr/>
    </dgm:pt>
    <dgm:pt modelId="{8DB2FD54-7734-4910-BF3D-6D5376DE75EB}" type="pres">
      <dgm:prSet presAssocID="{368165EB-4814-4E63-8963-191C04386F53}" presName="parentNode" presStyleLbl="node1" presStyleIdx="2" presStyleCnt="4" custLinFactNeighborX="2406" custLinFactNeighborY="-2041">
        <dgm:presLayoutVars>
          <dgm:chMax val="1"/>
          <dgm:bulletEnabled val="1"/>
        </dgm:presLayoutVars>
      </dgm:prSet>
      <dgm:spPr>
        <a:prstGeom prst="ellipse">
          <a:avLst/>
        </a:prstGeom>
      </dgm:spPr>
    </dgm:pt>
    <dgm:pt modelId="{28A1973D-4228-402A-BFB1-DEB41F82DEFA}" type="pres">
      <dgm:prSet presAssocID="{368165EB-4814-4E63-8963-191C04386F53}" presName="childNode" presStyleLbl="revTx" presStyleIdx="1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D8DD01BF-2501-4127-8729-F6849FB3F17B}" type="pres">
      <dgm:prSet presAssocID="{D791711D-D55C-48F3-96B6-143AD2174766}" presName="Name25" presStyleLbl="parChTrans1D1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19555"/>
              </a:moveTo>
              <a:lnTo>
                <a:pt x="923173" y="19555"/>
              </a:lnTo>
            </a:path>
          </a:pathLst>
        </a:custGeom>
      </dgm:spPr>
    </dgm:pt>
    <dgm:pt modelId="{926B65D4-5928-4EC7-BCD0-2F759D8B4B62}" type="pres">
      <dgm:prSet presAssocID="{79E3E8C3-3E2E-49D0-B1EA-5415761B4600}" presName="node" presStyleCnt="0"/>
      <dgm:spPr/>
    </dgm:pt>
    <dgm:pt modelId="{6B31F9C0-D13C-458C-951D-C01BF7FA2924}" type="pres">
      <dgm:prSet presAssocID="{79E3E8C3-3E2E-49D0-B1EA-5415761B4600}" presName="parentNode" presStyleLbl="node1" presStyleIdx="3" presStyleCnt="4" custLinFactNeighborX="5982" custLinFactNeighborY="-9243">
        <dgm:presLayoutVars>
          <dgm:chMax val="1"/>
          <dgm:bulletEnabled val="1"/>
        </dgm:presLayoutVars>
      </dgm:prSet>
      <dgm:spPr>
        <a:prstGeom prst="ellipse">
          <a:avLst/>
        </a:prstGeom>
      </dgm:spPr>
    </dgm:pt>
    <dgm:pt modelId="{75BDE7FB-CCD8-49B5-80DC-CD6162C7BF9A}" type="pres">
      <dgm:prSet presAssocID="{79E3E8C3-3E2E-49D0-B1EA-5415761B4600}" presName="childNode" presStyleLbl="revTx" presStyleIdx="2" presStyleCnt="3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6A7C4125-B099-4E69-B303-09406606642A}" srcId="{9B92D18D-7DDA-4948-A066-1FE10A3E5D33}" destId="{79E3E8C3-3E2E-49D0-B1EA-5415761B4600}" srcOrd="2" destOrd="0" parTransId="{D791711D-D55C-48F3-96B6-143AD2174766}" sibTransId="{8CA0477C-990A-4026-81E7-0B95B61FCAFB}"/>
    <dgm:cxn modelId="{8B17B03C-C46C-433A-909D-64C2988CD8D9}" type="presOf" srcId="{D2A83FDC-C667-4B6A-AFA0-7F718EABBE97}" destId="{28A1973D-4228-402A-BFB1-DEB41F82DEFA}" srcOrd="0" destOrd="0" presId="urn:microsoft.com/office/officeart/2005/8/layout/radial2"/>
    <dgm:cxn modelId="{CB7B145F-BBF7-41FD-8D3E-A3DC0B513FD9}" type="presOf" srcId="{12162D24-5C98-4BF5-8A3B-21C4A1A59CF3}" destId="{C2B38B3E-4FDA-4CFF-AF36-A58F4C020BD3}" srcOrd="0" destOrd="0" presId="urn:microsoft.com/office/officeart/2005/8/layout/radial2"/>
    <dgm:cxn modelId="{01F63369-1ED5-4C60-9BB0-C8052D08682B}" type="presOf" srcId="{9B92D18D-7DDA-4948-A066-1FE10A3E5D33}" destId="{08A18DBB-7D22-4B92-92FC-C11D4ED6A39C}" srcOrd="0" destOrd="0" presId="urn:microsoft.com/office/officeart/2005/8/layout/radial2"/>
    <dgm:cxn modelId="{3C736A51-81EE-45D0-89C8-2C9233823C14}" type="presOf" srcId="{79E3E8C3-3E2E-49D0-B1EA-5415761B4600}" destId="{6B31F9C0-D13C-458C-951D-C01BF7FA2924}" srcOrd="0" destOrd="0" presId="urn:microsoft.com/office/officeart/2005/8/layout/radial2"/>
    <dgm:cxn modelId="{A1EA9473-EB53-4D9B-8574-6EFC04118C6C}" srcId="{9B92D18D-7DDA-4948-A066-1FE10A3E5D33}" destId="{12162D24-5C98-4BF5-8A3B-21C4A1A59CF3}" srcOrd="0" destOrd="0" parTransId="{04D1D7D1-4023-4BB6-AF01-43C33D832AC2}" sibTransId="{905E3E80-9B99-41AA-9C39-ABF8E0027E38}"/>
    <dgm:cxn modelId="{6D698FC8-5D73-4654-B1C9-9DC6B03E5CE8}" type="presOf" srcId="{68FF5780-CA63-416A-A032-62552F39A36F}" destId="{E705B2AD-7746-4E16-A136-9C5D6F75EFCF}" srcOrd="0" destOrd="0" presId="urn:microsoft.com/office/officeart/2005/8/layout/radial2"/>
    <dgm:cxn modelId="{365FDDCC-CCFB-4DA7-B0C0-0FA247DB035E}" type="presOf" srcId="{D791711D-D55C-48F3-96B6-143AD2174766}" destId="{D8DD01BF-2501-4127-8729-F6849FB3F17B}" srcOrd="0" destOrd="0" presId="urn:microsoft.com/office/officeart/2005/8/layout/radial2"/>
    <dgm:cxn modelId="{2700F6D1-BAA2-46F8-9BB8-300C524771FB}" srcId="{79E3E8C3-3E2E-49D0-B1EA-5415761B4600}" destId="{0F65890A-ADAA-4299-A33A-F0B2BB5DB4D0}" srcOrd="0" destOrd="0" parTransId="{547E3E88-3468-425C-91AF-472AB8C70486}" sibTransId="{29BD7209-4722-49CB-B9C9-11E02A476B8F}"/>
    <dgm:cxn modelId="{9B9736D2-B28E-4533-AD3E-E055527E8917}" type="presOf" srcId="{0F65890A-ADAA-4299-A33A-F0B2BB5DB4D0}" destId="{75BDE7FB-CCD8-49B5-80DC-CD6162C7BF9A}" srcOrd="0" destOrd="0" presId="urn:microsoft.com/office/officeart/2005/8/layout/radial2"/>
    <dgm:cxn modelId="{E1E854D2-BBB4-4C07-BF0F-CBBD112EA778}" type="presOf" srcId="{368165EB-4814-4E63-8963-191C04386F53}" destId="{8DB2FD54-7734-4910-BF3D-6D5376DE75EB}" srcOrd="0" destOrd="0" presId="urn:microsoft.com/office/officeart/2005/8/layout/radial2"/>
    <dgm:cxn modelId="{97640ADA-333F-4587-93CA-895A835F4043}" srcId="{368165EB-4814-4E63-8963-191C04386F53}" destId="{D2A83FDC-C667-4B6A-AFA0-7F718EABBE97}" srcOrd="0" destOrd="0" parTransId="{BA9D63FC-8FBF-4670-9AB0-A6C81ECECCCD}" sibTransId="{A05885AD-DB55-4C28-A5C4-C1C3985D2913}"/>
    <dgm:cxn modelId="{BDDA39F1-BC3C-41D0-A393-ABF6F9493A26}" type="presOf" srcId="{04D1D7D1-4023-4BB6-AF01-43C33D832AC2}" destId="{F1125510-B222-489F-8505-6EE15178C538}" srcOrd="0" destOrd="0" presId="urn:microsoft.com/office/officeart/2005/8/layout/radial2"/>
    <dgm:cxn modelId="{B45DDEF1-3936-4A4E-B1A7-14B547689CD6}" type="presOf" srcId="{E63F010C-706E-4AD8-AAC0-F5BC85964588}" destId="{D7624B14-2CD3-4263-9FE8-C33C7C12B0B9}" srcOrd="0" destOrd="0" presId="urn:microsoft.com/office/officeart/2005/8/layout/radial2"/>
    <dgm:cxn modelId="{A3B1F8F4-83AA-4713-82D0-805CBA1AFFF0}" srcId="{9B92D18D-7DDA-4948-A066-1FE10A3E5D33}" destId="{368165EB-4814-4E63-8963-191C04386F53}" srcOrd="1" destOrd="0" parTransId="{68FF5780-CA63-416A-A032-62552F39A36F}" sibTransId="{9801B918-7E9A-44CC-BDCC-A3025B5801B0}"/>
    <dgm:cxn modelId="{288924FC-3798-4FDE-9AB1-3E49DB8FEA3A}" srcId="{12162D24-5C98-4BF5-8A3B-21C4A1A59CF3}" destId="{E63F010C-706E-4AD8-AAC0-F5BC85964588}" srcOrd="0" destOrd="0" parTransId="{3889E266-FAFF-4888-AE9B-31323EF256CB}" sibTransId="{D8BDACEA-F8F6-4669-9E53-3939396DB883}"/>
    <dgm:cxn modelId="{A5A200DD-95C0-41E5-A0ED-8E3FB2D7C663}" type="presParOf" srcId="{08A18DBB-7D22-4B92-92FC-C11D4ED6A39C}" destId="{53B7E085-48FC-4E58-AFE5-8087B3A88C6C}" srcOrd="0" destOrd="0" presId="urn:microsoft.com/office/officeart/2005/8/layout/radial2"/>
    <dgm:cxn modelId="{74DEE747-4AED-4779-A7AA-B418AC43597F}" type="presParOf" srcId="{53B7E085-48FC-4E58-AFE5-8087B3A88C6C}" destId="{FEB1DABF-9D39-492F-B90E-9197A9996977}" srcOrd="0" destOrd="0" presId="urn:microsoft.com/office/officeart/2005/8/layout/radial2"/>
    <dgm:cxn modelId="{78187B34-936E-40FF-91F4-EFF651AFF2DA}" type="presParOf" srcId="{FEB1DABF-9D39-492F-B90E-9197A9996977}" destId="{39CF6E36-B9BD-4F1E-BDE5-2228999A5AF3}" srcOrd="0" destOrd="0" presId="urn:microsoft.com/office/officeart/2005/8/layout/radial2"/>
    <dgm:cxn modelId="{AFA05E29-031B-4FBE-8F2B-AD8EA579F437}" type="presParOf" srcId="{FEB1DABF-9D39-492F-B90E-9197A9996977}" destId="{E6BF1CB7-5831-4A3C-81BA-C3805B20F523}" srcOrd="1" destOrd="0" presId="urn:microsoft.com/office/officeart/2005/8/layout/radial2"/>
    <dgm:cxn modelId="{42002D41-705D-4A05-BD50-4E33D5C59FEF}" type="presParOf" srcId="{53B7E085-48FC-4E58-AFE5-8087B3A88C6C}" destId="{F1125510-B222-489F-8505-6EE15178C538}" srcOrd="1" destOrd="0" presId="urn:microsoft.com/office/officeart/2005/8/layout/radial2"/>
    <dgm:cxn modelId="{99B8929E-1A4F-44CF-9194-A4CAF29DCFF4}" type="presParOf" srcId="{53B7E085-48FC-4E58-AFE5-8087B3A88C6C}" destId="{B9DC177D-07B4-4145-84A7-F9C99BF0EB1D}" srcOrd="2" destOrd="0" presId="urn:microsoft.com/office/officeart/2005/8/layout/radial2"/>
    <dgm:cxn modelId="{7863D8AF-2BC4-4934-AAF2-A1C304291286}" type="presParOf" srcId="{B9DC177D-07B4-4145-84A7-F9C99BF0EB1D}" destId="{C2B38B3E-4FDA-4CFF-AF36-A58F4C020BD3}" srcOrd="0" destOrd="0" presId="urn:microsoft.com/office/officeart/2005/8/layout/radial2"/>
    <dgm:cxn modelId="{6519D95D-D28C-4BC2-A6D1-9AC6B2AF8DE7}" type="presParOf" srcId="{B9DC177D-07B4-4145-84A7-F9C99BF0EB1D}" destId="{D7624B14-2CD3-4263-9FE8-C33C7C12B0B9}" srcOrd="1" destOrd="0" presId="urn:microsoft.com/office/officeart/2005/8/layout/radial2"/>
    <dgm:cxn modelId="{65D7E8F8-F6C5-47F5-886B-BDACF67A5B46}" type="presParOf" srcId="{53B7E085-48FC-4E58-AFE5-8087B3A88C6C}" destId="{E705B2AD-7746-4E16-A136-9C5D6F75EFCF}" srcOrd="3" destOrd="0" presId="urn:microsoft.com/office/officeart/2005/8/layout/radial2"/>
    <dgm:cxn modelId="{F6DE8C38-7D67-4C22-8F63-36F20C7DA455}" type="presParOf" srcId="{53B7E085-48FC-4E58-AFE5-8087B3A88C6C}" destId="{BE838CC1-0232-4354-B5DF-761B58E78D59}" srcOrd="4" destOrd="0" presId="urn:microsoft.com/office/officeart/2005/8/layout/radial2"/>
    <dgm:cxn modelId="{A5845FFE-10CF-48B5-BF0D-1CE122E14A7B}" type="presParOf" srcId="{BE838CC1-0232-4354-B5DF-761B58E78D59}" destId="{8DB2FD54-7734-4910-BF3D-6D5376DE75EB}" srcOrd="0" destOrd="0" presId="urn:microsoft.com/office/officeart/2005/8/layout/radial2"/>
    <dgm:cxn modelId="{F129AFD6-7A7A-49B5-8A3F-99B6121E4136}" type="presParOf" srcId="{BE838CC1-0232-4354-B5DF-761B58E78D59}" destId="{28A1973D-4228-402A-BFB1-DEB41F82DEFA}" srcOrd="1" destOrd="0" presId="urn:microsoft.com/office/officeart/2005/8/layout/radial2"/>
    <dgm:cxn modelId="{F056B769-FD00-42E4-89FE-05CCDC43C773}" type="presParOf" srcId="{53B7E085-48FC-4E58-AFE5-8087B3A88C6C}" destId="{D8DD01BF-2501-4127-8729-F6849FB3F17B}" srcOrd="5" destOrd="0" presId="urn:microsoft.com/office/officeart/2005/8/layout/radial2"/>
    <dgm:cxn modelId="{83602F4D-C8D5-4DF3-AC43-D219D5A9F24F}" type="presParOf" srcId="{53B7E085-48FC-4E58-AFE5-8087B3A88C6C}" destId="{926B65D4-5928-4EC7-BCD0-2F759D8B4B62}" srcOrd="6" destOrd="0" presId="urn:microsoft.com/office/officeart/2005/8/layout/radial2"/>
    <dgm:cxn modelId="{C823B324-E4D9-4554-8693-1497A1F00B4C}" type="presParOf" srcId="{926B65D4-5928-4EC7-BCD0-2F759D8B4B62}" destId="{6B31F9C0-D13C-458C-951D-C01BF7FA2924}" srcOrd="0" destOrd="0" presId="urn:microsoft.com/office/officeart/2005/8/layout/radial2"/>
    <dgm:cxn modelId="{942B9047-19D7-44C0-BFFF-49DF2922584E}" type="presParOf" srcId="{926B65D4-5928-4EC7-BCD0-2F759D8B4B62}" destId="{75BDE7FB-CCD8-49B5-80DC-CD6162C7BF9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F78603-E592-4B50-A836-B08F63C820D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1BB00E0-1912-4090-B3E8-DD7EA66DC4F2}">
      <dgm:prSet phldrT="[텍스트]" custT="1"/>
      <dgm:spPr/>
      <dgm:t>
        <a:bodyPr/>
        <a:lstStyle/>
        <a:p>
          <a:pPr latinLnBrk="1">
            <a:spcAft>
              <a:spcPts val="0"/>
            </a:spcAft>
          </a:pPr>
          <a:r>
            <a:rPr lang="ko-KR" altLang="en-US" sz="1800" b="1" baseline="0" dirty="0">
              <a:solidFill>
                <a:schemeClr val="tx1"/>
              </a:solidFill>
            </a:rPr>
            <a:t>법인설립의사결정</a:t>
          </a:r>
          <a:r>
            <a:rPr lang="en-US" altLang="ko-KR" sz="1800" b="1" baseline="0" dirty="0">
              <a:solidFill>
                <a:schemeClr val="tx1"/>
              </a:solidFill>
            </a:rPr>
            <a:t>(</a:t>
          </a:r>
          <a:r>
            <a:rPr lang="ko-KR" altLang="en-US" sz="1800" b="1" baseline="0" dirty="0">
              <a:solidFill>
                <a:schemeClr val="tx1"/>
              </a:solidFill>
            </a:rPr>
            <a:t>발기</a:t>
          </a:r>
          <a:r>
            <a:rPr lang="en-US" altLang="ko-KR" sz="1800" b="1" baseline="0" dirty="0">
              <a:solidFill>
                <a:schemeClr val="tx1"/>
              </a:solidFill>
            </a:rPr>
            <a:t>/</a:t>
          </a:r>
          <a:r>
            <a:rPr lang="ko-KR" altLang="en-US" sz="1800" b="1" baseline="0" dirty="0">
              <a:solidFill>
                <a:schemeClr val="tx1"/>
              </a:solidFill>
            </a:rPr>
            <a:t>모집</a:t>
          </a:r>
          <a:r>
            <a:rPr lang="en-US" altLang="ko-KR" sz="1800" b="1" baseline="0" dirty="0">
              <a:solidFill>
                <a:schemeClr val="tx1"/>
              </a:solidFill>
            </a:rPr>
            <a:t>)</a:t>
          </a:r>
          <a:endParaRPr lang="ko-KR" altLang="en-US" sz="1800" b="1" baseline="0" dirty="0">
            <a:solidFill>
              <a:schemeClr val="tx1"/>
            </a:solidFill>
          </a:endParaRPr>
        </a:p>
      </dgm:t>
    </dgm:pt>
    <dgm:pt modelId="{47CE0E77-568F-40D7-9085-0717543F3669}" type="parTrans" cxnId="{EDA12CD0-EA29-40C3-8E3F-9EB2032B84CF}">
      <dgm:prSet/>
      <dgm:spPr/>
      <dgm:t>
        <a:bodyPr/>
        <a:lstStyle/>
        <a:p>
          <a:pPr latinLnBrk="1"/>
          <a:endParaRPr lang="ko-KR" altLang="en-US"/>
        </a:p>
      </dgm:t>
    </dgm:pt>
    <dgm:pt modelId="{02F4F776-D227-4440-9455-011871796B5A}" type="sibTrans" cxnId="{EDA12CD0-EA29-40C3-8E3F-9EB2032B84CF}">
      <dgm:prSet/>
      <dgm:spPr/>
      <dgm:t>
        <a:bodyPr/>
        <a:lstStyle/>
        <a:p>
          <a:pPr latinLnBrk="1"/>
          <a:endParaRPr lang="ko-KR" altLang="en-US"/>
        </a:p>
      </dgm:t>
    </dgm:pt>
    <dgm:pt modelId="{3A32475C-E3B0-49FB-976B-AB0C446032A2}">
      <dgm:prSet phldrT="[텍스트]" custT="1"/>
      <dgm:spPr/>
      <dgm:t>
        <a:bodyPr/>
        <a:lstStyle/>
        <a:p>
          <a:pPr latinLnBrk="1">
            <a:spcAft>
              <a:spcPts val="0"/>
            </a:spcAft>
          </a:pPr>
          <a:r>
            <a:rPr lang="ko-KR" altLang="en-US" sz="1800" b="1" baseline="0" dirty="0">
              <a:solidFill>
                <a:schemeClr val="tx1"/>
              </a:solidFill>
            </a:rPr>
            <a:t>상호결정</a:t>
          </a:r>
          <a:r>
            <a:rPr lang="en-US" altLang="ko-KR" sz="1800" b="1" baseline="0" dirty="0">
              <a:solidFill>
                <a:schemeClr val="tx1"/>
              </a:solidFill>
            </a:rPr>
            <a:t>(</a:t>
          </a:r>
          <a:r>
            <a:rPr lang="ko-KR" altLang="en-US" sz="1800" b="1" baseline="0" dirty="0">
              <a:solidFill>
                <a:schemeClr val="tx1"/>
              </a:solidFill>
            </a:rPr>
            <a:t>유사상호</a:t>
          </a:r>
          <a:r>
            <a:rPr lang="en-US" altLang="ko-KR" sz="1800" b="1" baseline="0" dirty="0">
              <a:solidFill>
                <a:schemeClr val="tx1"/>
              </a:solidFill>
            </a:rPr>
            <a:t>,</a:t>
          </a:r>
          <a:r>
            <a:rPr lang="ko-KR" altLang="en-US" sz="1800" b="1" baseline="0" dirty="0">
              <a:solidFill>
                <a:schemeClr val="tx1"/>
              </a:solidFill>
            </a:rPr>
            <a:t>동일상호</a:t>
          </a:r>
          <a:r>
            <a:rPr lang="en-US" altLang="ko-KR" sz="1800" b="1" baseline="0" dirty="0">
              <a:solidFill>
                <a:schemeClr val="tx1"/>
              </a:solidFill>
            </a:rPr>
            <a:t>)</a:t>
          </a:r>
          <a:endParaRPr lang="ko-KR" altLang="en-US" sz="1800" b="1" baseline="0" dirty="0">
            <a:solidFill>
              <a:schemeClr val="tx1"/>
            </a:solidFill>
          </a:endParaRPr>
        </a:p>
      </dgm:t>
    </dgm:pt>
    <dgm:pt modelId="{75BF39E4-667E-4B9F-B367-69BE4C6F5389}" type="parTrans" cxnId="{2A118EDE-DB4A-47AD-ADDE-5F8F44B2C305}">
      <dgm:prSet/>
      <dgm:spPr/>
      <dgm:t>
        <a:bodyPr/>
        <a:lstStyle/>
        <a:p>
          <a:pPr latinLnBrk="1"/>
          <a:endParaRPr lang="ko-KR" altLang="en-US"/>
        </a:p>
      </dgm:t>
    </dgm:pt>
    <dgm:pt modelId="{3AD7D2DB-B04E-494B-93AA-CA28BF1B19E9}" type="sibTrans" cxnId="{2A118EDE-DB4A-47AD-ADDE-5F8F44B2C305}">
      <dgm:prSet/>
      <dgm:spPr/>
      <dgm:t>
        <a:bodyPr/>
        <a:lstStyle/>
        <a:p>
          <a:pPr latinLnBrk="1"/>
          <a:endParaRPr lang="ko-KR" altLang="en-US"/>
        </a:p>
      </dgm:t>
    </dgm:pt>
    <dgm:pt modelId="{B56F7E9A-98A6-42AF-B3EF-DE365F908EEF}">
      <dgm:prSet phldrT="[텍스트]" custT="1"/>
      <dgm:spPr/>
      <dgm:t>
        <a:bodyPr/>
        <a:lstStyle/>
        <a:p>
          <a:pPr latinLnBrk="1">
            <a:spcAft>
              <a:spcPts val="0"/>
            </a:spcAft>
          </a:pPr>
          <a:r>
            <a:rPr lang="ko-KR" altLang="en-US" sz="1800" b="1" baseline="0" dirty="0">
              <a:solidFill>
                <a:schemeClr val="tx1"/>
              </a:solidFill>
            </a:rPr>
            <a:t>자본금</a:t>
          </a:r>
          <a:endParaRPr lang="en-US" altLang="ko-KR" sz="1800" b="1" baseline="0" dirty="0">
            <a:solidFill>
              <a:schemeClr val="tx1"/>
            </a:solidFill>
          </a:endParaRPr>
        </a:p>
        <a:p>
          <a:pPr latinLnBrk="1">
            <a:spcAft>
              <a:spcPts val="0"/>
            </a:spcAft>
          </a:pPr>
          <a:r>
            <a:rPr lang="ko-KR" altLang="en-US" sz="1800" b="1" baseline="0" dirty="0">
              <a:solidFill>
                <a:schemeClr val="tx1"/>
              </a:solidFill>
            </a:rPr>
            <a:t>결정</a:t>
          </a:r>
          <a:r>
            <a:rPr lang="en-US" altLang="ko-KR" sz="1800" b="1" baseline="0" dirty="0">
              <a:solidFill>
                <a:schemeClr val="tx1"/>
              </a:solidFill>
            </a:rPr>
            <a:t>,</a:t>
          </a:r>
        </a:p>
        <a:p>
          <a:pPr latinLnBrk="1">
            <a:spcAft>
              <a:spcPts val="0"/>
            </a:spcAft>
          </a:pPr>
          <a:r>
            <a:rPr lang="ko-KR" altLang="en-US" sz="1800" b="1" baseline="0" dirty="0">
              <a:solidFill>
                <a:schemeClr val="tx1"/>
              </a:solidFill>
            </a:rPr>
            <a:t>임대차</a:t>
          </a:r>
          <a:endParaRPr lang="en-US" altLang="ko-KR" sz="1800" b="1" baseline="0" dirty="0">
            <a:solidFill>
              <a:schemeClr val="tx1"/>
            </a:solidFill>
          </a:endParaRPr>
        </a:p>
        <a:p>
          <a:pPr latinLnBrk="1">
            <a:spcAft>
              <a:spcPts val="0"/>
            </a:spcAft>
          </a:pPr>
          <a:r>
            <a:rPr lang="ko-KR" altLang="en-US" sz="1800" b="1" baseline="0" dirty="0">
              <a:solidFill>
                <a:schemeClr val="tx1"/>
              </a:solidFill>
            </a:rPr>
            <a:t>계약</a:t>
          </a:r>
        </a:p>
      </dgm:t>
    </dgm:pt>
    <dgm:pt modelId="{CD7B0AF9-A01F-46B8-915D-2EF9FFF7AD4B}" type="parTrans" cxnId="{BF1000A5-34C7-42A1-9F57-51740403D86C}">
      <dgm:prSet/>
      <dgm:spPr/>
      <dgm:t>
        <a:bodyPr/>
        <a:lstStyle/>
        <a:p>
          <a:pPr latinLnBrk="1"/>
          <a:endParaRPr lang="ko-KR" altLang="en-US"/>
        </a:p>
      </dgm:t>
    </dgm:pt>
    <dgm:pt modelId="{8EF44789-CB5D-4F18-BD5C-A10845752603}" type="sibTrans" cxnId="{BF1000A5-34C7-42A1-9F57-51740403D86C}">
      <dgm:prSet/>
      <dgm:spPr/>
      <dgm:t>
        <a:bodyPr/>
        <a:lstStyle/>
        <a:p>
          <a:pPr latinLnBrk="1"/>
          <a:endParaRPr lang="ko-KR" altLang="en-US"/>
        </a:p>
      </dgm:t>
    </dgm:pt>
    <dgm:pt modelId="{B42F60F7-1414-43B3-808D-A525C457895D}">
      <dgm:prSet phldrT="[텍스트]" custT="1"/>
      <dgm:spPr/>
      <dgm:t>
        <a:bodyPr/>
        <a:lstStyle/>
        <a:p>
          <a:pPr latinLnBrk="1">
            <a:spcAft>
              <a:spcPts val="0"/>
            </a:spcAft>
          </a:pPr>
          <a:r>
            <a:rPr lang="ko-KR" altLang="en-US" sz="1800" b="1" baseline="0" dirty="0">
              <a:solidFill>
                <a:schemeClr val="tx1"/>
              </a:solidFill>
            </a:rPr>
            <a:t>사업자</a:t>
          </a:r>
          <a:endParaRPr lang="en-US" altLang="ko-KR" sz="1800" b="1" baseline="0" dirty="0">
            <a:solidFill>
              <a:schemeClr val="tx1"/>
            </a:solidFill>
          </a:endParaRPr>
        </a:p>
        <a:p>
          <a:pPr latinLnBrk="1">
            <a:spcAft>
              <a:spcPts val="0"/>
            </a:spcAft>
          </a:pPr>
          <a:r>
            <a:rPr lang="ko-KR" altLang="en-US" sz="1800" b="1" baseline="0" dirty="0">
              <a:solidFill>
                <a:schemeClr val="tx1"/>
              </a:solidFill>
            </a:rPr>
            <a:t>신청</a:t>
          </a:r>
        </a:p>
      </dgm:t>
    </dgm:pt>
    <dgm:pt modelId="{D39C476D-D803-47DA-ABAC-F74783FAB9F0}" type="parTrans" cxnId="{B1DB6E44-2208-40AE-B344-1FFA4D43BBE3}">
      <dgm:prSet/>
      <dgm:spPr/>
      <dgm:t>
        <a:bodyPr/>
        <a:lstStyle/>
        <a:p>
          <a:pPr latinLnBrk="1"/>
          <a:endParaRPr lang="ko-KR" altLang="en-US"/>
        </a:p>
      </dgm:t>
    </dgm:pt>
    <dgm:pt modelId="{5EC268EB-42AE-4B2B-A0B6-383854B08B0E}" type="sibTrans" cxnId="{B1DB6E44-2208-40AE-B344-1FFA4D43BBE3}">
      <dgm:prSet/>
      <dgm:spPr/>
      <dgm:t>
        <a:bodyPr/>
        <a:lstStyle/>
        <a:p>
          <a:pPr latinLnBrk="1"/>
          <a:endParaRPr lang="ko-KR" altLang="en-US"/>
        </a:p>
      </dgm:t>
    </dgm:pt>
    <dgm:pt modelId="{1B453174-D864-479A-97B7-2F7DA576CB5D}">
      <dgm:prSet phldrT="[텍스트]" custT="1"/>
      <dgm:spPr/>
      <dgm:t>
        <a:bodyPr/>
        <a:lstStyle/>
        <a:p>
          <a:pPr latinLnBrk="1">
            <a:spcAft>
              <a:spcPts val="0"/>
            </a:spcAft>
          </a:pPr>
          <a:r>
            <a:rPr lang="ko-KR" altLang="en-US" sz="1800" b="1" baseline="0" dirty="0">
              <a:solidFill>
                <a:schemeClr val="tx1"/>
              </a:solidFill>
            </a:rPr>
            <a:t>법인</a:t>
          </a:r>
          <a:endParaRPr lang="en-US" altLang="ko-KR" sz="1800" b="1" baseline="0" dirty="0">
            <a:solidFill>
              <a:schemeClr val="tx1"/>
            </a:solidFill>
          </a:endParaRPr>
        </a:p>
        <a:p>
          <a:pPr latinLnBrk="1">
            <a:spcAft>
              <a:spcPts val="0"/>
            </a:spcAft>
          </a:pPr>
          <a:r>
            <a:rPr lang="ko-KR" altLang="en-US" sz="1800" b="1" baseline="0" dirty="0">
              <a:solidFill>
                <a:schemeClr val="tx1"/>
              </a:solidFill>
            </a:rPr>
            <a:t>등기</a:t>
          </a:r>
          <a:endParaRPr lang="en-US" altLang="ko-KR" sz="1800" b="1" baseline="0" dirty="0">
            <a:solidFill>
              <a:schemeClr val="tx1"/>
            </a:solidFill>
          </a:endParaRPr>
        </a:p>
        <a:p>
          <a:pPr latinLnBrk="1">
            <a:spcAft>
              <a:spcPts val="0"/>
            </a:spcAft>
          </a:pPr>
          <a:r>
            <a:rPr lang="ko-KR" altLang="en-US" sz="1800" b="1" baseline="0" dirty="0">
              <a:solidFill>
                <a:schemeClr val="tx1"/>
              </a:solidFill>
            </a:rPr>
            <a:t>접수</a:t>
          </a:r>
        </a:p>
      </dgm:t>
    </dgm:pt>
    <dgm:pt modelId="{3E6F5ADD-5705-4078-A8B6-5ECB3D03DD76}" type="parTrans" cxnId="{EDEC1EE1-75EA-40C4-9056-16073492A3E8}">
      <dgm:prSet/>
      <dgm:spPr/>
      <dgm:t>
        <a:bodyPr/>
        <a:lstStyle/>
        <a:p>
          <a:pPr latinLnBrk="1"/>
          <a:endParaRPr lang="ko-KR" altLang="en-US"/>
        </a:p>
      </dgm:t>
    </dgm:pt>
    <dgm:pt modelId="{5AFC014D-2616-4E3C-BE79-0A007BBD8050}" type="sibTrans" cxnId="{EDEC1EE1-75EA-40C4-9056-16073492A3E8}">
      <dgm:prSet/>
      <dgm:spPr/>
      <dgm:t>
        <a:bodyPr/>
        <a:lstStyle/>
        <a:p>
          <a:pPr latinLnBrk="1"/>
          <a:endParaRPr lang="ko-KR" altLang="en-US"/>
        </a:p>
      </dgm:t>
    </dgm:pt>
    <dgm:pt modelId="{076CD14D-92F4-4DC7-8E6B-639462D98948}">
      <dgm:prSet phldrT="[텍스트]" custT="1"/>
      <dgm:spPr/>
      <dgm:t>
        <a:bodyPr/>
        <a:lstStyle/>
        <a:p>
          <a:pPr latinLnBrk="1">
            <a:spcAft>
              <a:spcPts val="0"/>
            </a:spcAft>
          </a:pPr>
          <a:r>
            <a:rPr lang="ko-KR" altLang="en-US" sz="1800" b="1" baseline="0" dirty="0">
              <a:solidFill>
                <a:schemeClr val="tx1"/>
              </a:solidFill>
            </a:rPr>
            <a:t>인감</a:t>
          </a:r>
          <a:endParaRPr lang="en-US" altLang="ko-KR" sz="1800" b="1" baseline="0" dirty="0">
            <a:solidFill>
              <a:schemeClr val="tx1"/>
            </a:solidFill>
          </a:endParaRPr>
        </a:p>
        <a:p>
          <a:pPr latinLnBrk="1">
            <a:spcAft>
              <a:spcPts val="0"/>
            </a:spcAft>
          </a:pPr>
          <a:r>
            <a:rPr lang="ko-KR" altLang="en-US" sz="1800" b="1" baseline="0" dirty="0">
              <a:solidFill>
                <a:schemeClr val="tx1"/>
              </a:solidFill>
            </a:rPr>
            <a:t>카드</a:t>
          </a:r>
          <a:endParaRPr lang="en-US" altLang="ko-KR" sz="1800" b="1" baseline="0" dirty="0">
            <a:solidFill>
              <a:schemeClr val="tx1"/>
            </a:solidFill>
          </a:endParaRPr>
        </a:p>
        <a:p>
          <a:pPr latinLnBrk="1">
            <a:spcAft>
              <a:spcPts val="0"/>
            </a:spcAft>
          </a:pPr>
          <a:r>
            <a:rPr lang="ko-KR" altLang="en-US" sz="1800" b="1" baseline="0" dirty="0">
              <a:solidFill>
                <a:schemeClr val="tx1"/>
              </a:solidFill>
            </a:rPr>
            <a:t>수령</a:t>
          </a:r>
        </a:p>
      </dgm:t>
    </dgm:pt>
    <dgm:pt modelId="{5102DF93-1358-4CF5-99BE-B9EB899AADC6}" type="parTrans" cxnId="{4D91AB5A-D9CC-4A37-91EA-A9FFDD5FE872}">
      <dgm:prSet/>
      <dgm:spPr/>
      <dgm:t>
        <a:bodyPr/>
        <a:lstStyle/>
        <a:p>
          <a:pPr latinLnBrk="1"/>
          <a:endParaRPr lang="ko-KR" altLang="en-US"/>
        </a:p>
      </dgm:t>
    </dgm:pt>
    <dgm:pt modelId="{D22EC041-83D8-47FE-A14B-ED23DF99F20D}" type="sibTrans" cxnId="{4D91AB5A-D9CC-4A37-91EA-A9FFDD5FE872}">
      <dgm:prSet/>
      <dgm:spPr/>
      <dgm:t>
        <a:bodyPr/>
        <a:lstStyle/>
        <a:p>
          <a:pPr latinLnBrk="1"/>
          <a:endParaRPr lang="ko-KR" altLang="en-US"/>
        </a:p>
      </dgm:t>
    </dgm:pt>
    <dgm:pt modelId="{5F803060-CD54-4FEE-84FF-C8D4BAE8E8E8}" type="pres">
      <dgm:prSet presAssocID="{C2F78603-E592-4B50-A836-B08F63C820D0}" presName="CompostProcess" presStyleCnt="0">
        <dgm:presLayoutVars>
          <dgm:dir/>
          <dgm:resizeHandles val="exact"/>
        </dgm:presLayoutVars>
      </dgm:prSet>
      <dgm:spPr/>
    </dgm:pt>
    <dgm:pt modelId="{46E265E7-863B-4084-B2E0-9970642F8E2C}" type="pres">
      <dgm:prSet presAssocID="{C2F78603-E592-4B50-A836-B08F63C820D0}" presName="arrow" presStyleLbl="bgShp" presStyleIdx="0" presStyleCnt="1"/>
      <dgm:spPr/>
    </dgm:pt>
    <dgm:pt modelId="{984FF76C-EA8F-4B1E-A9EF-4C2830C49F3C}" type="pres">
      <dgm:prSet presAssocID="{C2F78603-E592-4B50-A836-B08F63C820D0}" presName="linearProcess" presStyleCnt="0"/>
      <dgm:spPr/>
    </dgm:pt>
    <dgm:pt modelId="{DD275A4A-9016-40D7-80C9-1A4E5F759CAE}" type="pres">
      <dgm:prSet presAssocID="{D1BB00E0-1912-4090-B3E8-DD7EA66DC4F2}" presName="textNode" presStyleLbl="node1" presStyleIdx="0" presStyleCnt="6">
        <dgm:presLayoutVars>
          <dgm:bulletEnabled val="1"/>
        </dgm:presLayoutVars>
      </dgm:prSet>
      <dgm:spPr/>
    </dgm:pt>
    <dgm:pt modelId="{3AB0F7E0-3440-4C12-8EB9-948FBB0F071B}" type="pres">
      <dgm:prSet presAssocID="{02F4F776-D227-4440-9455-011871796B5A}" presName="sibTrans" presStyleCnt="0"/>
      <dgm:spPr/>
    </dgm:pt>
    <dgm:pt modelId="{D4DD7F2C-E51D-4FEB-AF1B-963CCC8CDEEA}" type="pres">
      <dgm:prSet presAssocID="{3A32475C-E3B0-49FB-976B-AB0C446032A2}" presName="textNode" presStyleLbl="node1" presStyleIdx="1" presStyleCnt="6">
        <dgm:presLayoutVars>
          <dgm:bulletEnabled val="1"/>
        </dgm:presLayoutVars>
      </dgm:prSet>
      <dgm:spPr/>
    </dgm:pt>
    <dgm:pt modelId="{FF1C6A69-48BB-4C62-806F-4BC28DD5A96E}" type="pres">
      <dgm:prSet presAssocID="{3AD7D2DB-B04E-494B-93AA-CA28BF1B19E9}" presName="sibTrans" presStyleCnt="0"/>
      <dgm:spPr/>
    </dgm:pt>
    <dgm:pt modelId="{FA2C321E-C4AA-4CAC-BF3D-FF8F24B06877}" type="pres">
      <dgm:prSet presAssocID="{B56F7E9A-98A6-42AF-B3EF-DE365F908EEF}" presName="textNode" presStyleLbl="node1" presStyleIdx="2" presStyleCnt="6">
        <dgm:presLayoutVars>
          <dgm:bulletEnabled val="1"/>
        </dgm:presLayoutVars>
      </dgm:prSet>
      <dgm:spPr/>
    </dgm:pt>
    <dgm:pt modelId="{55849EB0-1DE4-417E-A80B-40D436EE41F1}" type="pres">
      <dgm:prSet presAssocID="{8EF44789-CB5D-4F18-BD5C-A10845752603}" presName="sibTrans" presStyleCnt="0"/>
      <dgm:spPr/>
    </dgm:pt>
    <dgm:pt modelId="{4DFB21C2-1455-4C28-83F2-54928AF8975C}" type="pres">
      <dgm:prSet presAssocID="{1B453174-D864-479A-97B7-2F7DA576CB5D}" presName="textNode" presStyleLbl="node1" presStyleIdx="3" presStyleCnt="6">
        <dgm:presLayoutVars>
          <dgm:bulletEnabled val="1"/>
        </dgm:presLayoutVars>
      </dgm:prSet>
      <dgm:spPr/>
    </dgm:pt>
    <dgm:pt modelId="{0E64DC63-D3DC-4178-B24B-5AFF8C33D9BE}" type="pres">
      <dgm:prSet presAssocID="{5AFC014D-2616-4E3C-BE79-0A007BBD8050}" presName="sibTrans" presStyleCnt="0"/>
      <dgm:spPr/>
    </dgm:pt>
    <dgm:pt modelId="{531CF61E-1A17-476D-998A-487A03E9BB95}" type="pres">
      <dgm:prSet presAssocID="{076CD14D-92F4-4DC7-8E6B-639462D98948}" presName="textNode" presStyleLbl="node1" presStyleIdx="4" presStyleCnt="6">
        <dgm:presLayoutVars>
          <dgm:bulletEnabled val="1"/>
        </dgm:presLayoutVars>
      </dgm:prSet>
      <dgm:spPr/>
    </dgm:pt>
    <dgm:pt modelId="{1B37918C-2787-4CA2-9FCD-1B4E67CFDE45}" type="pres">
      <dgm:prSet presAssocID="{D22EC041-83D8-47FE-A14B-ED23DF99F20D}" presName="sibTrans" presStyleCnt="0"/>
      <dgm:spPr/>
    </dgm:pt>
    <dgm:pt modelId="{158B5015-F80A-4E9E-A94A-45172EBD0A43}" type="pres">
      <dgm:prSet presAssocID="{B42F60F7-1414-43B3-808D-A525C457895D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8EA98809-EE4F-4AB5-A0EB-CFF151C0DA30}" type="presOf" srcId="{D1BB00E0-1912-4090-B3E8-DD7EA66DC4F2}" destId="{DD275A4A-9016-40D7-80C9-1A4E5F759CAE}" srcOrd="0" destOrd="0" presId="urn:microsoft.com/office/officeart/2005/8/layout/hProcess9"/>
    <dgm:cxn modelId="{B1DB6E44-2208-40AE-B344-1FFA4D43BBE3}" srcId="{C2F78603-E592-4B50-A836-B08F63C820D0}" destId="{B42F60F7-1414-43B3-808D-A525C457895D}" srcOrd="5" destOrd="0" parTransId="{D39C476D-D803-47DA-ABAC-F74783FAB9F0}" sibTransId="{5EC268EB-42AE-4B2B-A0B6-383854B08B0E}"/>
    <dgm:cxn modelId="{C4A8474F-4618-4C94-9F66-157FB0805C34}" type="presOf" srcId="{1B453174-D864-479A-97B7-2F7DA576CB5D}" destId="{4DFB21C2-1455-4C28-83F2-54928AF8975C}" srcOrd="0" destOrd="0" presId="urn:microsoft.com/office/officeart/2005/8/layout/hProcess9"/>
    <dgm:cxn modelId="{4D91AB5A-D9CC-4A37-91EA-A9FFDD5FE872}" srcId="{C2F78603-E592-4B50-A836-B08F63C820D0}" destId="{076CD14D-92F4-4DC7-8E6B-639462D98948}" srcOrd="4" destOrd="0" parTransId="{5102DF93-1358-4CF5-99BE-B9EB899AADC6}" sibTransId="{D22EC041-83D8-47FE-A14B-ED23DF99F20D}"/>
    <dgm:cxn modelId="{7BD3DE5A-854A-4E34-A718-ABF93EB16E66}" type="presOf" srcId="{3A32475C-E3B0-49FB-976B-AB0C446032A2}" destId="{D4DD7F2C-E51D-4FEB-AF1B-963CCC8CDEEA}" srcOrd="0" destOrd="0" presId="urn:microsoft.com/office/officeart/2005/8/layout/hProcess9"/>
    <dgm:cxn modelId="{1FD74784-0CA1-4BA1-8DFA-CC597EA46B55}" type="presOf" srcId="{B56F7E9A-98A6-42AF-B3EF-DE365F908EEF}" destId="{FA2C321E-C4AA-4CAC-BF3D-FF8F24B06877}" srcOrd="0" destOrd="0" presId="urn:microsoft.com/office/officeart/2005/8/layout/hProcess9"/>
    <dgm:cxn modelId="{D5E391A1-47AB-4E15-8138-70E1A4881C4D}" type="presOf" srcId="{B42F60F7-1414-43B3-808D-A525C457895D}" destId="{158B5015-F80A-4E9E-A94A-45172EBD0A43}" srcOrd="0" destOrd="0" presId="urn:microsoft.com/office/officeart/2005/8/layout/hProcess9"/>
    <dgm:cxn modelId="{BF1000A5-34C7-42A1-9F57-51740403D86C}" srcId="{C2F78603-E592-4B50-A836-B08F63C820D0}" destId="{B56F7E9A-98A6-42AF-B3EF-DE365F908EEF}" srcOrd="2" destOrd="0" parTransId="{CD7B0AF9-A01F-46B8-915D-2EF9FFF7AD4B}" sibTransId="{8EF44789-CB5D-4F18-BD5C-A10845752603}"/>
    <dgm:cxn modelId="{83E464B8-7EF1-46B4-9932-E5E3077BF184}" type="presOf" srcId="{076CD14D-92F4-4DC7-8E6B-639462D98948}" destId="{531CF61E-1A17-476D-998A-487A03E9BB95}" srcOrd="0" destOrd="0" presId="urn:microsoft.com/office/officeart/2005/8/layout/hProcess9"/>
    <dgm:cxn modelId="{807DCBCA-7621-41A8-A3E2-D72F58765FA6}" type="presOf" srcId="{C2F78603-E592-4B50-A836-B08F63C820D0}" destId="{5F803060-CD54-4FEE-84FF-C8D4BAE8E8E8}" srcOrd="0" destOrd="0" presId="urn:microsoft.com/office/officeart/2005/8/layout/hProcess9"/>
    <dgm:cxn modelId="{EDA12CD0-EA29-40C3-8E3F-9EB2032B84CF}" srcId="{C2F78603-E592-4B50-A836-B08F63C820D0}" destId="{D1BB00E0-1912-4090-B3E8-DD7EA66DC4F2}" srcOrd="0" destOrd="0" parTransId="{47CE0E77-568F-40D7-9085-0717543F3669}" sibTransId="{02F4F776-D227-4440-9455-011871796B5A}"/>
    <dgm:cxn modelId="{2A118EDE-DB4A-47AD-ADDE-5F8F44B2C305}" srcId="{C2F78603-E592-4B50-A836-B08F63C820D0}" destId="{3A32475C-E3B0-49FB-976B-AB0C446032A2}" srcOrd="1" destOrd="0" parTransId="{75BF39E4-667E-4B9F-B367-69BE4C6F5389}" sibTransId="{3AD7D2DB-B04E-494B-93AA-CA28BF1B19E9}"/>
    <dgm:cxn modelId="{EDEC1EE1-75EA-40C4-9056-16073492A3E8}" srcId="{C2F78603-E592-4B50-A836-B08F63C820D0}" destId="{1B453174-D864-479A-97B7-2F7DA576CB5D}" srcOrd="3" destOrd="0" parTransId="{3E6F5ADD-5705-4078-A8B6-5ECB3D03DD76}" sibTransId="{5AFC014D-2616-4E3C-BE79-0A007BBD8050}"/>
    <dgm:cxn modelId="{D18E66D6-C586-4C10-A3FE-96A9A9346B14}" type="presParOf" srcId="{5F803060-CD54-4FEE-84FF-C8D4BAE8E8E8}" destId="{46E265E7-863B-4084-B2E0-9970642F8E2C}" srcOrd="0" destOrd="0" presId="urn:microsoft.com/office/officeart/2005/8/layout/hProcess9"/>
    <dgm:cxn modelId="{4CDF6838-A42C-485F-B108-C9335F40C3F7}" type="presParOf" srcId="{5F803060-CD54-4FEE-84FF-C8D4BAE8E8E8}" destId="{984FF76C-EA8F-4B1E-A9EF-4C2830C49F3C}" srcOrd="1" destOrd="0" presId="urn:microsoft.com/office/officeart/2005/8/layout/hProcess9"/>
    <dgm:cxn modelId="{AB947EBC-BC90-46FA-ADA1-E66D03CF61B5}" type="presParOf" srcId="{984FF76C-EA8F-4B1E-A9EF-4C2830C49F3C}" destId="{DD275A4A-9016-40D7-80C9-1A4E5F759CAE}" srcOrd="0" destOrd="0" presId="urn:microsoft.com/office/officeart/2005/8/layout/hProcess9"/>
    <dgm:cxn modelId="{E39AEE7B-9B18-4D90-9FF4-AA93F19E82DD}" type="presParOf" srcId="{984FF76C-EA8F-4B1E-A9EF-4C2830C49F3C}" destId="{3AB0F7E0-3440-4C12-8EB9-948FBB0F071B}" srcOrd="1" destOrd="0" presId="urn:microsoft.com/office/officeart/2005/8/layout/hProcess9"/>
    <dgm:cxn modelId="{888DE152-D6AD-42A7-863F-CCC30AAD7650}" type="presParOf" srcId="{984FF76C-EA8F-4B1E-A9EF-4C2830C49F3C}" destId="{D4DD7F2C-E51D-4FEB-AF1B-963CCC8CDEEA}" srcOrd="2" destOrd="0" presId="urn:microsoft.com/office/officeart/2005/8/layout/hProcess9"/>
    <dgm:cxn modelId="{67BD41C0-3F45-4AD6-AD96-0E79C7F85F84}" type="presParOf" srcId="{984FF76C-EA8F-4B1E-A9EF-4C2830C49F3C}" destId="{FF1C6A69-48BB-4C62-806F-4BC28DD5A96E}" srcOrd="3" destOrd="0" presId="urn:microsoft.com/office/officeart/2005/8/layout/hProcess9"/>
    <dgm:cxn modelId="{E75FC7FD-FCDF-4F48-9585-DAF6BC9DA848}" type="presParOf" srcId="{984FF76C-EA8F-4B1E-A9EF-4C2830C49F3C}" destId="{FA2C321E-C4AA-4CAC-BF3D-FF8F24B06877}" srcOrd="4" destOrd="0" presId="urn:microsoft.com/office/officeart/2005/8/layout/hProcess9"/>
    <dgm:cxn modelId="{786AF87E-E99D-4836-A3D5-CFB2146BD4BD}" type="presParOf" srcId="{984FF76C-EA8F-4B1E-A9EF-4C2830C49F3C}" destId="{55849EB0-1DE4-417E-A80B-40D436EE41F1}" srcOrd="5" destOrd="0" presId="urn:microsoft.com/office/officeart/2005/8/layout/hProcess9"/>
    <dgm:cxn modelId="{B8FFA196-870A-4756-8CC5-7BABAF8ED503}" type="presParOf" srcId="{984FF76C-EA8F-4B1E-A9EF-4C2830C49F3C}" destId="{4DFB21C2-1455-4C28-83F2-54928AF8975C}" srcOrd="6" destOrd="0" presId="urn:microsoft.com/office/officeart/2005/8/layout/hProcess9"/>
    <dgm:cxn modelId="{8321BC59-49AB-474D-A153-D7B3A95FD8AE}" type="presParOf" srcId="{984FF76C-EA8F-4B1E-A9EF-4C2830C49F3C}" destId="{0E64DC63-D3DC-4178-B24B-5AFF8C33D9BE}" srcOrd="7" destOrd="0" presId="urn:microsoft.com/office/officeart/2005/8/layout/hProcess9"/>
    <dgm:cxn modelId="{35A0A08F-674A-407B-B3B6-860E01C09CD0}" type="presParOf" srcId="{984FF76C-EA8F-4B1E-A9EF-4C2830C49F3C}" destId="{531CF61E-1A17-476D-998A-487A03E9BB95}" srcOrd="8" destOrd="0" presId="urn:microsoft.com/office/officeart/2005/8/layout/hProcess9"/>
    <dgm:cxn modelId="{57567CDC-D009-4B63-A684-A15EC4AC902E}" type="presParOf" srcId="{984FF76C-EA8F-4B1E-A9EF-4C2830C49F3C}" destId="{1B37918C-2787-4CA2-9FCD-1B4E67CFDE45}" srcOrd="9" destOrd="0" presId="urn:microsoft.com/office/officeart/2005/8/layout/hProcess9"/>
    <dgm:cxn modelId="{A85F63A8-59C4-4779-B1A8-0B2D0C23E961}" type="presParOf" srcId="{984FF76C-EA8F-4B1E-A9EF-4C2830C49F3C}" destId="{158B5015-F80A-4E9E-A94A-45172EBD0A43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56FB96-C839-4017-823E-68179D6136DA}" type="doc">
      <dgm:prSet loTypeId="urn:microsoft.com/office/officeart/2005/8/layout/pyramid1" loCatId="pyramid" qsTypeId="urn:microsoft.com/office/officeart/2005/8/quickstyle/simple2" qsCatId="simple" csTypeId="urn:microsoft.com/office/officeart/2005/8/colors/accent0_1" csCatId="mainScheme" phldr="1"/>
      <dgm:spPr/>
    </dgm:pt>
    <dgm:pt modelId="{0341B0EE-C8AC-4A6B-996D-F121B95FBE3F}">
      <dgm:prSet phldrT="[텍스트]" custT="1"/>
      <dgm:spPr/>
      <dgm:t>
        <a:bodyPr/>
        <a:lstStyle/>
        <a:p>
          <a:pPr latinLnBrk="1">
            <a:spcAft>
              <a:spcPts val="0"/>
            </a:spcAft>
          </a:pPr>
          <a:r>
            <a:rPr lang="ko-KR" altLang="en-US" sz="2000" dirty="0"/>
            <a:t>자선적</a:t>
          </a:r>
          <a:endParaRPr lang="en-US" altLang="ko-KR" sz="2000" dirty="0"/>
        </a:p>
      </dgm:t>
    </dgm:pt>
    <dgm:pt modelId="{51D169F0-1AC7-4553-88FD-950EDA43E272}" type="parTrans" cxnId="{FF72F730-B3FC-41CF-BE3E-B92783564E4C}">
      <dgm:prSet/>
      <dgm:spPr/>
      <dgm:t>
        <a:bodyPr/>
        <a:lstStyle/>
        <a:p>
          <a:pPr latinLnBrk="1"/>
          <a:endParaRPr lang="ko-KR" altLang="en-US"/>
        </a:p>
      </dgm:t>
    </dgm:pt>
    <dgm:pt modelId="{9F742077-8F0E-4EB4-A880-9A228F2E5863}" type="sibTrans" cxnId="{FF72F730-B3FC-41CF-BE3E-B92783564E4C}">
      <dgm:prSet/>
      <dgm:spPr/>
      <dgm:t>
        <a:bodyPr/>
        <a:lstStyle/>
        <a:p>
          <a:pPr latinLnBrk="1"/>
          <a:endParaRPr lang="ko-KR" altLang="en-US"/>
        </a:p>
      </dgm:t>
    </dgm:pt>
    <dgm:pt modelId="{48E580B1-E913-4101-A132-DC69E60AB8F5}">
      <dgm:prSet phldrT="[텍스트]" custT="1"/>
      <dgm:spPr/>
      <dgm:t>
        <a:bodyPr/>
        <a:lstStyle/>
        <a:p>
          <a:pPr latinLnBrk="1"/>
          <a:r>
            <a:rPr lang="ko-KR" altLang="en-US" sz="2000" dirty="0"/>
            <a:t>윤리적 책임</a:t>
          </a:r>
        </a:p>
      </dgm:t>
    </dgm:pt>
    <dgm:pt modelId="{954EF161-AE8F-452F-8BD8-B767A3DD1990}" type="parTrans" cxnId="{26850DA6-ADBA-48C3-9975-6B83357B7533}">
      <dgm:prSet/>
      <dgm:spPr/>
      <dgm:t>
        <a:bodyPr/>
        <a:lstStyle/>
        <a:p>
          <a:pPr latinLnBrk="1"/>
          <a:endParaRPr lang="ko-KR" altLang="en-US"/>
        </a:p>
      </dgm:t>
    </dgm:pt>
    <dgm:pt modelId="{DCB76B2C-A549-4750-8D31-7E1FA08106F9}" type="sibTrans" cxnId="{26850DA6-ADBA-48C3-9975-6B83357B7533}">
      <dgm:prSet/>
      <dgm:spPr/>
      <dgm:t>
        <a:bodyPr/>
        <a:lstStyle/>
        <a:p>
          <a:pPr latinLnBrk="1"/>
          <a:endParaRPr lang="ko-KR" altLang="en-US"/>
        </a:p>
      </dgm:t>
    </dgm:pt>
    <dgm:pt modelId="{F74A4809-777C-4C7C-88B1-0A269336EE5F}">
      <dgm:prSet phldrT="[텍스트]" custT="1"/>
      <dgm:spPr/>
      <dgm:t>
        <a:bodyPr/>
        <a:lstStyle/>
        <a:p>
          <a:pPr latinLnBrk="1"/>
          <a:r>
            <a:rPr lang="ko-KR" altLang="en-US" sz="2000" dirty="0"/>
            <a:t>법적 책임</a:t>
          </a:r>
        </a:p>
      </dgm:t>
    </dgm:pt>
    <dgm:pt modelId="{DC9A4045-60F2-4C31-AC83-D703663F6867}" type="parTrans" cxnId="{E197D442-9A2D-401E-A250-AEBE3A7AFF04}">
      <dgm:prSet/>
      <dgm:spPr/>
      <dgm:t>
        <a:bodyPr/>
        <a:lstStyle/>
        <a:p>
          <a:pPr latinLnBrk="1"/>
          <a:endParaRPr lang="ko-KR" altLang="en-US"/>
        </a:p>
      </dgm:t>
    </dgm:pt>
    <dgm:pt modelId="{EE166856-FCC7-4CBF-A66A-F5DF839F57B0}" type="sibTrans" cxnId="{E197D442-9A2D-401E-A250-AEBE3A7AFF04}">
      <dgm:prSet/>
      <dgm:spPr/>
      <dgm:t>
        <a:bodyPr/>
        <a:lstStyle/>
        <a:p>
          <a:pPr latinLnBrk="1"/>
          <a:endParaRPr lang="ko-KR" altLang="en-US"/>
        </a:p>
      </dgm:t>
    </dgm:pt>
    <dgm:pt modelId="{19EA7066-3ED2-4690-A75C-C982D651CB8B}">
      <dgm:prSet phldrT="[텍스트]" custT="1"/>
      <dgm:spPr/>
      <dgm:t>
        <a:bodyPr/>
        <a:lstStyle/>
        <a:p>
          <a:pPr latinLnBrk="1"/>
          <a:r>
            <a:rPr lang="ko-KR" altLang="en-US" sz="1800" dirty="0"/>
            <a:t>경제적 책임</a:t>
          </a:r>
        </a:p>
      </dgm:t>
    </dgm:pt>
    <dgm:pt modelId="{7AC22B23-4592-4EFB-A884-BD40A607F3B4}" type="parTrans" cxnId="{F63AE7CE-B56F-4BE7-8A71-13CB33FF2AD9}">
      <dgm:prSet/>
      <dgm:spPr/>
      <dgm:t>
        <a:bodyPr/>
        <a:lstStyle/>
        <a:p>
          <a:pPr latinLnBrk="1"/>
          <a:endParaRPr lang="ko-KR" altLang="en-US"/>
        </a:p>
      </dgm:t>
    </dgm:pt>
    <dgm:pt modelId="{CAF53C66-C592-43E7-BC38-1A4A8C8DF18D}" type="sibTrans" cxnId="{F63AE7CE-B56F-4BE7-8A71-13CB33FF2AD9}">
      <dgm:prSet/>
      <dgm:spPr/>
      <dgm:t>
        <a:bodyPr/>
        <a:lstStyle/>
        <a:p>
          <a:pPr latinLnBrk="1"/>
          <a:endParaRPr lang="ko-KR" altLang="en-US"/>
        </a:p>
      </dgm:t>
    </dgm:pt>
    <dgm:pt modelId="{28E5EF3A-46D6-4208-9E11-E7771D3C1134}" type="pres">
      <dgm:prSet presAssocID="{E356FB96-C839-4017-823E-68179D6136DA}" presName="Name0" presStyleCnt="0">
        <dgm:presLayoutVars>
          <dgm:dir/>
          <dgm:animLvl val="lvl"/>
          <dgm:resizeHandles val="exact"/>
        </dgm:presLayoutVars>
      </dgm:prSet>
      <dgm:spPr/>
    </dgm:pt>
    <dgm:pt modelId="{49018E27-2B63-4BC6-A68C-A85E178281A5}" type="pres">
      <dgm:prSet presAssocID="{0341B0EE-C8AC-4A6B-996D-F121B95FBE3F}" presName="Name8" presStyleCnt="0"/>
      <dgm:spPr/>
    </dgm:pt>
    <dgm:pt modelId="{D7FDE257-E7F8-4884-A0FE-71042D8D414B}" type="pres">
      <dgm:prSet presAssocID="{0341B0EE-C8AC-4A6B-996D-F121B95FBE3F}" presName="level" presStyleLbl="node1" presStyleIdx="0" presStyleCnt="4">
        <dgm:presLayoutVars>
          <dgm:chMax val="1"/>
          <dgm:bulletEnabled val="1"/>
        </dgm:presLayoutVars>
      </dgm:prSet>
      <dgm:spPr/>
    </dgm:pt>
    <dgm:pt modelId="{AB5625C4-F309-4D7F-82DF-967696C8A77F}" type="pres">
      <dgm:prSet presAssocID="{0341B0EE-C8AC-4A6B-996D-F121B95FBE3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CF9B465-E9F9-4DB6-92B7-0B8D3DABFF64}" type="pres">
      <dgm:prSet presAssocID="{48E580B1-E913-4101-A132-DC69E60AB8F5}" presName="Name8" presStyleCnt="0"/>
      <dgm:spPr/>
    </dgm:pt>
    <dgm:pt modelId="{7D02F74D-1067-4CF4-9687-881450AA3A12}" type="pres">
      <dgm:prSet presAssocID="{48E580B1-E913-4101-A132-DC69E60AB8F5}" presName="level" presStyleLbl="node1" presStyleIdx="1" presStyleCnt="4">
        <dgm:presLayoutVars>
          <dgm:chMax val="1"/>
          <dgm:bulletEnabled val="1"/>
        </dgm:presLayoutVars>
      </dgm:prSet>
      <dgm:spPr/>
    </dgm:pt>
    <dgm:pt modelId="{9708C18B-3D2B-49EE-AD88-2671EB6BA25C}" type="pres">
      <dgm:prSet presAssocID="{48E580B1-E913-4101-A132-DC69E60AB8F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791CD4C-2D89-4FE1-9DCC-1DD6EC56D6AC}" type="pres">
      <dgm:prSet presAssocID="{F74A4809-777C-4C7C-88B1-0A269336EE5F}" presName="Name8" presStyleCnt="0"/>
      <dgm:spPr/>
    </dgm:pt>
    <dgm:pt modelId="{AACBD478-979A-4A5F-ACCC-22DFD3AA5241}" type="pres">
      <dgm:prSet presAssocID="{F74A4809-777C-4C7C-88B1-0A269336EE5F}" presName="level" presStyleLbl="node1" presStyleIdx="2" presStyleCnt="4">
        <dgm:presLayoutVars>
          <dgm:chMax val="1"/>
          <dgm:bulletEnabled val="1"/>
        </dgm:presLayoutVars>
      </dgm:prSet>
      <dgm:spPr/>
    </dgm:pt>
    <dgm:pt modelId="{91A56E21-45FC-4138-9E3A-6AF0D1B2155E}" type="pres">
      <dgm:prSet presAssocID="{F74A4809-777C-4C7C-88B1-0A269336EE5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32F5B16-F29E-472F-BEC5-116A473139AB}" type="pres">
      <dgm:prSet presAssocID="{19EA7066-3ED2-4690-A75C-C982D651CB8B}" presName="Name8" presStyleCnt="0"/>
      <dgm:spPr/>
    </dgm:pt>
    <dgm:pt modelId="{32C224EF-EAAF-4D88-BE8F-77C0FBBAB459}" type="pres">
      <dgm:prSet presAssocID="{19EA7066-3ED2-4690-A75C-C982D651CB8B}" presName="level" presStyleLbl="node1" presStyleIdx="3" presStyleCnt="4">
        <dgm:presLayoutVars>
          <dgm:chMax val="1"/>
          <dgm:bulletEnabled val="1"/>
        </dgm:presLayoutVars>
      </dgm:prSet>
      <dgm:spPr/>
    </dgm:pt>
    <dgm:pt modelId="{3CBE2BEC-7F34-4836-B581-78867C6DF169}" type="pres">
      <dgm:prSet presAssocID="{19EA7066-3ED2-4690-A75C-C982D651CB8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5D90104-59C2-493D-A97C-66CFA8A15617}" type="presOf" srcId="{0341B0EE-C8AC-4A6B-996D-F121B95FBE3F}" destId="{D7FDE257-E7F8-4884-A0FE-71042D8D414B}" srcOrd="0" destOrd="0" presId="urn:microsoft.com/office/officeart/2005/8/layout/pyramid1"/>
    <dgm:cxn modelId="{CB819207-4523-40AF-A484-943A8E0B3BE9}" type="presOf" srcId="{19EA7066-3ED2-4690-A75C-C982D651CB8B}" destId="{32C224EF-EAAF-4D88-BE8F-77C0FBBAB459}" srcOrd="0" destOrd="0" presId="urn:microsoft.com/office/officeart/2005/8/layout/pyramid1"/>
    <dgm:cxn modelId="{E468FD0E-F115-4EFF-9120-C379B34B10A2}" type="presOf" srcId="{19EA7066-3ED2-4690-A75C-C982D651CB8B}" destId="{3CBE2BEC-7F34-4836-B581-78867C6DF169}" srcOrd="1" destOrd="0" presId="urn:microsoft.com/office/officeart/2005/8/layout/pyramid1"/>
    <dgm:cxn modelId="{720C461C-84AA-45D1-8BE4-5C7AEEB149C3}" type="presOf" srcId="{F74A4809-777C-4C7C-88B1-0A269336EE5F}" destId="{AACBD478-979A-4A5F-ACCC-22DFD3AA5241}" srcOrd="0" destOrd="0" presId="urn:microsoft.com/office/officeart/2005/8/layout/pyramid1"/>
    <dgm:cxn modelId="{A9D29C2E-0432-4340-8E3C-129CF8E9AA3C}" type="presOf" srcId="{F74A4809-777C-4C7C-88B1-0A269336EE5F}" destId="{91A56E21-45FC-4138-9E3A-6AF0D1B2155E}" srcOrd="1" destOrd="0" presId="urn:microsoft.com/office/officeart/2005/8/layout/pyramid1"/>
    <dgm:cxn modelId="{FF72F730-B3FC-41CF-BE3E-B92783564E4C}" srcId="{E356FB96-C839-4017-823E-68179D6136DA}" destId="{0341B0EE-C8AC-4A6B-996D-F121B95FBE3F}" srcOrd="0" destOrd="0" parTransId="{51D169F0-1AC7-4553-88FD-950EDA43E272}" sibTransId="{9F742077-8F0E-4EB4-A880-9A228F2E5863}"/>
    <dgm:cxn modelId="{E197D442-9A2D-401E-A250-AEBE3A7AFF04}" srcId="{E356FB96-C839-4017-823E-68179D6136DA}" destId="{F74A4809-777C-4C7C-88B1-0A269336EE5F}" srcOrd="2" destOrd="0" parTransId="{DC9A4045-60F2-4C31-AC83-D703663F6867}" sibTransId="{EE166856-FCC7-4CBF-A66A-F5DF839F57B0}"/>
    <dgm:cxn modelId="{255C7466-160D-444C-8907-522D4A98C6AF}" type="presOf" srcId="{48E580B1-E913-4101-A132-DC69E60AB8F5}" destId="{9708C18B-3D2B-49EE-AD88-2671EB6BA25C}" srcOrd="1" destOrd="0" presId="urn:microsoft.com/office/officeart/2005/8/layout/pyramid1"/>
    <dgm:cxn modelId="{193C064B-B766-4457-A9EE-4537224DEE22}" type="presOf" srcId="{48E580B1-E913-4101-A132-DC69E60AB8F5}" destId="{7D02F74D-1067-4CF4-9687-881450AA3A12}" srcOrd="0" destOrd="0" presId="urn:microsoft.com/office/officeart/2005/8/layout/pyramid1"/>
    <dgm:cxn modelId="{B250C786-394E-407F-9E94-69FBEB753F51}" type="presOf" srcId="{E356FB96-C839-4017-823E-68179D6136DA}" destId="{28E5EF3A-46D6-4208-9E11-E7771D3C1134}" srcOrd="0" destOrd="0" presId="urn:microsoft.com/office/officeart/2005/8/layout/pyramid1"/>
    <dgm:cxn modelId="{26850DA6-ADBA-48C3-9975-6B83357B7533}" srcId="{E356FB96-C839-4017-823E-68179D6136DA}" destId="{48E580B1-E913-4101-A132-DC69E60AB8F5}" srcOrd="1" destOrd="0" parTransId="{954EF161-AE8F-452F-8BD8-B767A3DD1990}" sibTransId="{DCB76B2C-A549-4750-8D31-7E1FA08106F9}"/>
    <dgm:cxn modelId="{34398DC1-017A-4B6F-AC6E-5C3F6C946485}" type="presOf" srcId="{0341B0EE-C8AC-4A6B-996D-F121B95FBE3F}" destId="{AB5625C4-F309-4D7F-82DF-967696C8A77F}" srcOrd="1" destOrd="0" presId="urn:microsoft.com/office/officeart/2005/8/layout/pyramid1"/>
    <dgm:cxn modelId="{F63AE7CE-B56F-4BE7-8A71-13CB33FF2AD9}" srcId="{E356FB96-C839-4017-823E-68179D6136DA}" destId="{19EA7066-3ED2-4690-A75C-C982D651CB8B}" srcOrd="3" destOrd="0" parTransId="{7AC22B23-4592-4EFB-A884-BD40A607F3B4}" sibTransId="{CAF53C66-C592-43E7-BC38-1A4A8C8DF18D}"/>
    <dgm:cxn modelId="{80DC9506-A5FF-468E-A2BE-6A00623FC9FD}" type="presParOf" srcId="{28E5EF3A-46D6-4208-9E11-E7771D3C1134}" destId="{49018E27-2B63-4BC6-A68C-A85E178281A5}" srcOrd="0" destOrd="0" presId="urn:microsoft.com/office/officeart/2005/8/layout/pyramid1"/>
    <dgm:cxn modelId="{C9DB543E-4052-4B93-B6A5-A2DB5C9AEF3E}" type="presParOf" srcId="{49018E27-2B63-4BC6-A68C-A85E178281A5}" destId="{D7FDE257-E7F8-4884-A0FE-71042D8D414B}" srcOrd="0" destOrd="0" presId="urn:microsoft.com/office/officeart/2005/8/layout/pyramid1"/>
    <dgm:cxn modelId="{D81D7E8B-98EA-4A62-8175-F5BA172C737A}" type="presParOf" srcId="{49018E27-2B63-4BC6-A68C-A85E178281A5}" destId="{AB5625C4-F309-4D7F-82DF-967696C8A77F}" srcOrd="1" destOrd="0" presId="urn:microsoft.com/office/officeart/2005/8/layout/pyramid1"/>
    <dgm:cxn modelId="{4E1473DC-6B5D-491A-BBF1-05FFD271BC81}" type="presParOf" srcId="{28E5EF3A-46D6-4208-9E11-E7771D3C1134}" destId="{DCF9B465-E9F9-4DB6-92B7-0B8D3DABFF64}" srcOrd="1" destOrd="0" presId="urn:microsoft.com/office/officeart/2005/8/layout/pyramid1"/>
    <dgm:cxn modelId="{7EA4D976-3B65-4696-BDD7-DE30CDEDB971}" type="presParOf" srcId="{DCF9B465-E9F9-4DB6-92B7-0B8D3DABFF64}" destId="{7D02F74D-1067-4CF4-9687-881450AA3A12}" srcOrd="0" destOrd="0" presId="urn:microsoft.com/office/officeart/2005/8/layout/pyramid1"/>
    <dgm:cxn modelId="{3E4C554F-AEE4-4B9E-9913-246C8FD561CD}" type="presParOf" srcId="{DCF9B465-E9F9-4DB6-92B7-0B8D3DABFF64}" destId="{9708C18B-3D2B-49EE-AD88-2671EB6BA25C}" srcOrd="1" destOrd="0" presId="urn:microsoft.com/office/officeart/2005/8/layout/pyramid1"/>
    <dgm:cxn modelId="{5445DF15-07F2-4EA7-AC94-466B198726D5}" type="presParOf" srcId="{28E5EF3A-46D6-4208-9E11-E7771D3C1134}" destId="{7791CD4C-2D89-4FE1-9DCC-1DD6EC56D6AC}" srcOrd="2" destOrd="0" presId="urn:microsoft.com/office/officeart/2005/8/layout/pyramid1"/>
    <dgm:cxn modelId="{F98E27FD-354C-4BEC-B206-1756AD93CB54}" type="presParOf" srcId="{7791CD4C-2D89-4FE1-9DCC-1DD6EC56D6AC}" destId="{AACBD478-979A-4A5F-ACCC-22DFD3AA5241}" srcOrd="0" destOrd="0" presId="urn:microsoft.com/office/officeart/2005/8/layout/pyramid1"/>
    <dgm:cxn modelId="{62105EDC-CC38-4FA2-B434-B861288E3F92}" type="presParOf" srcId="{7791CD4C-2D89-4FE1-9DCC-1DD6EC56D6AC}" destId="{91A56E21-45FC-4138-9E3A-6AF0D1B2155E}" srcOrd="1" destOrd="0" presId="urn:microsoft.com/office/officeart/2005/8/layout/pyramid1"/>
    <dgm:cxn modelId="{CBE5BE30-E6E4-485F-AE83-ACB54D6BBE48}" type="presParOf" srcId="{28E5EF3A-46D6-4208-9E11-E7771D3C1134}" destId="{D32F5B16-F29E-472F-BEC5-116A473139AB}" srcOrd="3" destOrd="0" presId="urn:microsoft.com/office/officeart/2005/8/layout/pyramid1"/>
    <dgm:cxn modelId="{84F820D6-D104-42CD-97F7-E42C9B43DF7A}" type="presParOf" srcId="{D32F5B16-F29E-472F-BEC5-116A473139AB}" destId="{32C224EF-EAAF-4D88-BE8F-77C0FBBAB459}" srcOrd="0" destOrd="0" presId="urn:microsoft.com/office/officeart/2005/8/layout/pyramid1"/>
    <dgm:cxn modelId="{3D116569-CBE7-42E2-AC92-9D1702018D65}" type="presParOf" srcId="{D32F5B16-F29E-472F-BEC5-116A473139AB}" destId="{3CBE2BEC-7F34-4836-B581-78867C6DF16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101C7-2731-48EF-B780-7DEE22F962DC}">
      <dsp:nvSpPr>
        <dsp:cNvPr id="0" name=""/>
        <dsp:cNvSpPr/>
      </dsp:nvSpPr>
      <dsp:spPr>
        <a:xfrm>
          <a:off x="1669931" y="1273887"/>
          <a:ext cx="908608" cy="90860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200" kern="1200" dirty="0"/>
            <a:t>기업</a:t>
          </a:r>
        </a:p>
      </dsp:txBody>
      <dsp:txXfrm>
        <a:off x="1802994" y="1406950"/>
        <a:ext cx="642482" cy="642482"/>
      </dsp:txXfrm>
    </dsp:sp>
    <dsp:sp modelId="{EC1F632C-2C38-4FC6-8B68-DE2F8E2371F0}">
      <dsp:nvSpPr>
        <dsp:cNvPr id="0" name=""/>
        <dsp:cNvSpPr/>
      </dsp:nvSpPr>
      <dsp:spPr>
        <a:xfrm rot="16200000">
          <a:off x="2027827" y="942979"/>
          <a:ext cx="192816" cy="308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900" kern="1200"/>
        </a:p>
      </dsp:txBody>
      <dsp:txXfrm>
        <a:off x="2056750" y="1033687"/>
        <a:ext cx="134971" cy="185356"/>
      </dsp:txXfrm>
    </dsp:sp>
    <dsp:sp modelId="{868C43BC-67F7-4E2F-BDA7-83C84C5A234C}">
      <dsp:nvSpPr>
        <dsp:cNvPr id="0" name=""/>
        <dsp:cNvSpPr/>
      </dsp:nvSpPr>
      <dsp:spPr>
        <a:xfrm>
          <a:off x="1669931" y="1475"/>
          <a:ext cx="908608" cy="90860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/>
            <a:t>주주</a:t>
          </a:r>
        </a:p>
      </dsp:txBody>
      <dsp:txXfrm>
        <a:off x="1802994" y="134538"/>
        <a:ext cx="642482" cy="642482"/>
      </dsp:txXfrm>
    </dsp:sp>
    <dsp:sp modelId="{24F3362C-9E2C-4999-AF5B-8DFDB59C203B}">
      <dsp:nvSpPr>
        <dsp:cNvPr id="0" name=""/>
        <dsp:cNvSpPr/>
      </dsp:nvSpPr>
      <dsp:spPr>
        <a:xfrm rot="19800000">
          <a:off x="2574072" y="1258353"/>
          <a:ext cx="192816" cy="308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246813"/>
            <a:satOff val="-4334"/>
            <a:lumOff val="-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900" kern="1200"/>
        </a:p>
      </dsp:txBody>
      <dsp:txXfrm>
        <a:off x="2577947" y="1334599"/>
        <a:ext cx="134971" cy="185356"/>
      </dsp:txXfrm>
    </dsp:sp>
    <dsp:sp modelId="{1394EC2A-0025-4920-8601-F2EEF0DD9945}">
      <dsp:nvSpPr>
        <dsp:cNvPr id="0" name=""/>
        <dsp:cNvSpPr/>
      </dsp:nvSpPr>
      <dsp:spPr>
        <a:xfrm>
          <a:off x="2771873" y="637681"/>
          <a:ext cx="908608" cy="908608"/>
        </a:xfrm>
        <a:prstGeom prst="ellipse">
          <a:avLst/>
        </a:prstGeom>
        <a:solidFill>
          <a:schemeClr val="accent3">
            <a:hueOff val="-246813"/>
            <a:satOff val="-4334"/>
            <a:lumOff val="-7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500" kern="1200" dirty="0"/>
        </a:p>
      </dsp:txBody>
      <dsp:txXfrm>
        <a:off x="2904936" y="770744"/>
        <a:ext cx="642482" cy="642482"/>
      </dsp:txXfrm>
    </dsp:sp>
    <dsp:sp modelId="{B4EE3E30-77D3-4413-8170-661B41A06FCA}">
      <dsp:nvSpPr>
        <dsp:cNvPr id="0" name=""/>
        <dsp:cNvSpPr/>
      </dsp:nvSpPr>
      <dsp:spPr>
        <a:xfrm rot="1800000">
          <a:off x="2574072" y="1889103"/>
          <a:ext cx="192816" cy="308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493625"/>
            <a:satOff val="-8668"/>
            <a:lumOff val="-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900" kern="1200"/>
        </a:p>
      </dsp:txBody>
      <dsp:txXfrm>
        <a:off x="2577947" y="1936427"/>
        <a:ext cx="134971" cy="185356"/>
      </dsp:txXfrm>
    </dsp:sp>
    <dsp:sp modelId="{DCF9ECBC-DE11-4F91-8000-F7447505105F}">
      <dsp:nvSpPr>
        <dsp:cNvPr id="0" name=""/>
        <dsp:cNvSpPr/>
      </dsp:nvSpPr>
      <dsp:spPr>
        <a:xfrm>
          <a:off x="2771873" y="1910093"/>
          <a:ext cx="908608" cy="908608"/>
        </a:xfrm>
        <a:prstGeom prst="ellipse">
          <a:avLst/>
        </a:prstGeom>
        <a:solidFill>
          <a:schemeClr val="accent3">
            <a:hueOff val="-493625"/>
            <a:satOff val="-8668"/>
            <a:lumOff val="-1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/>
            <a:t>고객</a:t>
          </a:r>
        </a:p>
      </dsp:txBody>
      <dsp:txXfrm>
        <a:off x="2904936" y="2043156"/>
        <a:ext cx="642482" cy="642482"/>
      </dsp:txXfrm>
    </dsp:sp>
    <dsp:sp modelId="{ED64477D-B972-4510-B18B-35C93EE42A9F}">
      <dsp:nvSpPr>
        <dsp:cNvPr id="0" name=""/>
        <dsp:cNvSpPr/>
      </dsp:nvSpPr>
      <dsp:spPr>
        <a:xfrm rot="5400000">
          <a:off x="2027827" y="2204477"/>
          <a:ext cx="192816" cy="308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740438"/>
            <a:satOff val="-13003"/>
            <a:lumOff val="-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900" kern="1200"/>
        </a:p>
      </dsp:txBody>
      <dsp:txXfrm>
        <a:off x="2056750" y="2237340"/>
        <a:ext cx="134971" cy="185356"/>
      </dsp:txXfrm>
    </dsp:sp>
    <dsp:sp modelId="{69C3C4B2-F2CA-4DA8-9E84-09FB51504087}">
      <dsp:nvSpPr>
        <dsp:cNvPr id="0" name=""/>
        <dsp:cNvSpPr/>
      </dsp:nvSpPr>
      <dsp:spPr>
        <a:xfrm>
          <a:off x="1669931" y="2546300"/>
          <a:ext cx="908608" cy="908608"/>
        </a:xfrm>
        <a:prstGeom prst="ellipse">
          <a:avLst/>
        </a:prstGeom>
        <a:solidFill>
          <a:schemeClr val="accent3">
            <a:hueOff val="-740438"/>
            <a:satOff val="-13003"/>
            <a:lumOff val="-2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500" kern="1200" dirty="0"/>
        </a:p>
      </dsp:txBody>
      <dsp:txXfrm>
        <a:off x="1802994" y="2679363"/>
        <a:ext cx="642482" cy="642482"/>
      </dsp:txXfrm>
    </dsp:sp>
    <dsp:sp modelId="{478B6E17-19BE-4118-BAF9-41ED08DE2852}">
      <dsp:nvSpPr>
        <dsp:cNvPr id="0" name=""/>
        <dsp:cNvSpPr/>
      </dsp:nvSpPr>
      <dsp:spPr>
        <a:xfrm rot="9000000">
          <a:off x="1481583" y="1889103"/>
          <a:ext cx="192816" cy="308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987251"/>
            <a:satOff val="-17337"/>
            <a:lumOff val="-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900" kern="1200"/>
        </a:p>
      </dsp:txBody>
      <dsp:txXfrm rot="10800000">
        <a:off x="1535553" y="1936427"/>
        <a:ext cx="134971" cy="185356"/>
      </dsp:txXfrm>
    </dsp:sp>
    <dsp:sp modelId="{CE26B96A-7A4C-4CCB-9ED9-8E3BF93DB37B}">
      <dsp:nvSpPr>
        <dsp:cNvPr id="0" name=""/>
        <dsp:cNvSpPr/>
      </dsp:nvSpPr>
      <dsp:spPr>
        <a:xfrm>
          <a:off x="567990" y="1910093"/>
          <a:ext cx="908608" cy="908608"/>
        </a:xfrm>
        <a:prstGeom prst="ellipse">
          <a:avLst/>
        </a:prstGeom>
        <a:solidFill>
          <a:schemeClr val="accent3">
            <a:hueOff val="-987251"/>
            <a:satOff val="-17337"/>
            <a:lumOff val="-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500" kern="1200" dirty="0"/>
        </a:p>
      </dsp:txBody>
      <dsp:txXfrm>
        <a:off x="701053" y="2043156"/>
        <a:ext cx="642482" cy="642482"/>
      </dsp:txXfrm>
    </dsp:sp>
    <dsp:sp modelId="{50ADDC18-7A1C-4A30-95F3-666D964D9097}">
      <dsp:nvSpPr>
        <dsp:cNvPr id="0" name=""/>
        <dsp:cNvSpPr/>
      </dsp:nvSpPr>
      <dsp:spPr>
        <a:xfrm rot="12600000">
          <a:off x="1481583" y="1258353"/>
          <a:ext cx="192816" cy="308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234063"/>
            <a:satOff val="-21671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900" kern="1200"/>
        </a:p>
      </dsp:txBody>
      <dsp:txXfrm rot="10800000">
        <a:off x="1535553" y="1334599"/>
        <a:ext cx="134971" cy="185356"/>
      </dsp:txXfrm>
    </dsp:sp>
    <dsp:sp modelId="{95C96B35-17D7-4442-A20C-C1A23CC8E2AD}">
      <dsp:nvSpPr>
        <dsp:cNvPr id="0" name=""/>
        <dsp:cNvSpPr/>
      </dsp:nvSpPr>
      <dsp:spPr>
        <a:xfrm>
          <a:off x="567990" y="637681"/>
          <a:ext cx="908608" cy="908608"/>
        </a:xfrm>
        <a:prstGeom prst="ellipse">
          <a:avLst/>
        </a:prstGeom>
        <a:solidFill>
          <a:schemeClr val="accent3">
            <a:hueOff val="-1234063"/>
            <a:satOff val="-21671"/>
            <a:lumOff val="-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/>
            <a:t>소비자</a:t>
          </a:r>
        </a:p>
      </dsp:txBody>
      <dsp:txXfrm>
        <a:off x="701053" y="770744"/>
        <a:ext cx="642482" cy="642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D01BF-2501-4127-8729-F6849FB3F17B}">
      <dsp:nvSpPr>
        <dsp:cNvPr id="0" name=""/>
        <dsp:cNvSpPr/>
      </dsp:nvSpPr>
      <dsp:spPr>
        <a:xfrm rot="2356013">
          <a:off x="3632860" y="2821125"/>
          <a:ext cx="652892" cy="39111"/>
        </a:xfrm>
        <a:custGeom>
          <a:avLst/>
          <a:gdLst/>
          <a:ahLst/>
          <a:cxnLst/>
          <a:rect l="0" t="0" r="0" b="0"/>
          <a:pathLst>
            <a:path>
              <a:moveTo>
                <a:pt x="0" y="19555"/>
              </a:moveTo>
              <a:lnTo>
                <a:pt x="923173" y="19555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05B2AD-7746-4E16-A136-9C5D6F75EFCF}">
      <dsp:nvSpPr>
        <dsp:cNvPr id="0" name=""/>
        <dsp:cNvSpPr/>
      </dsp:nvSpPr>
      <dsp:spPr>
        <a:xfrm rot="21558458">
          <a:off x="3706543" y="2033233"/>
          <a:ext cx="722023" cy="39111"/>
        </a:xfrm>
        <a:custGeom>
          <a:avLst/>
          <a:gdLst/>
          <a:ahLst/>
          <a:cxnLst/>
          <a:rect l="0" t="0" r="0" b="0"/>
          <a:pathLst>
            <a:path>
              <a:moveTo>
                <a:pt x="0" y="19555"/>
              </a:moveTo>
              <a:lnTo>
                <a:pt x="1122404" y="19555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25510-B222-489F-8505-6EE15178C538}">
      <dsp:nvSpPr>
        <dsp:cNvPr id="0" name=""/>
        <dsp:cNvSpPr/>
      </dsp:nvSpPr>
      <dsp:spPr>
        <a:xfrm rot="19238971">
          <a:off x="3629575" y="1260468"/>
          <a:ext cx="679205" cy="39111"/>
        </a:xfrm>
        <a:custGeom>
          <a:avLst/>
          <a:gdLst/>
          <a:ahLst/>
          <a:cxnLst/>
          <a:rect l="0" t="0" r="0" b="0"/>
          <a:pathLst>
            <a:path>
              <a:moveTo>
                <a:pt x="0" y="19555"/>
              </a:moveTo>
              <a:lnTo>
                <a:pt x="865015" y="19555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F1CB7-5831-4A3C-81BA-C3805B20F523}">
      <dsp:nvSpPr>
        <dsp:cNvPr id="0" name=""/>
        <dsp:cNvSpPr/>
      </dsp:nvSpPr>
      <dsp:spPr>
        <a:xfrm>
          <a:off x="621062" y="520139"/>
          <a:ext cx="2732959" cy="2732959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1000" r="-2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38B3E-4FDA-4CFF-AF36-A58F4C020BD3}">
      <dsp:nvSpPr>
        <dsp:cNvPr id="0" name=""/>
        <dsp:cNvSpPr/>
      </dsp:nvSpPr>
      <dsp:spPr>
        <a:xfrm>
          <a:off x="4096650" y="90700"/>
          <a:ext cx="1192113" cy="1192113"/>
        </a:xfrm>
        <a:prstGeom prst="ellipse">
          <a:avLst/>
        </a:prstGeom>
        <a:solidFill>
          <a:schemeClr val="accent2">
            <a:hueOff val="-441124"/>
            <a:satOff val="497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3900" kern="1200" dirty="0"/>
        </a:p>
      </dsp:txBody>
      <dsp:txXfrm>
        <a:off x="4271231" y="265281"/>
        <a:ext cx="842951" cy="842951"/>
      </dsp:txXfrm>
    </dsp:sp>
    <dsp:sp modelId="{D7624B14-2CD3-4263-9FE8-C33C7C12B0B9}">
      <dsp:nvSpPr>
        <dsp:cNvPr id="0" name=""/>
        <dsp:cNvSpPr/>
      </dsp:nvSpPr>
      <dsp:spPr>
        <a:xfrm>
          <a:off x="5407974" y="90700"/>
          <a:ext cx="1788169" cy="1192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4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개인사업자</a:t>
          </a:r>
        </a:p>
      </dsp:txBody>
      <dsp:txXfrm>
        <a:off x="5407974" y="90700"/>
        <a:ext cx="1788169" cy="1192113"/>
      </dsp:txXfrm>
    </dsp:sp>
    <dsp:sp modelId="{8DB2FD54-7734-4910-BF3D-6D5376DE75EB}">
      <dsp:nvSpPr>
        <dsp:cNvPr id="0" name=""/>
        <dsp:cNvSpPr/>
      </dsp:nvSpPr>
      <dsp:spPr>
        <a:xfrm>
          <a:off x="4428497" y="1445167"/>
          <a:ext cx="1192113" cy="1192113"/>
        </a:xfrm>
        <a:prstGeom prst="ellipse">
          <a:avLst/>
        </a:prstGeom>
        <a:solidFill>
          <a:schemeClr val="accent2">
            <a:hueOff val="-882249"/>
            <a:satOff val="995"/>
            <a:lumOff val="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3900" kern="1200"/>
        </a:p>
      </dsp:txBody>
      <dsp:txXfrm>
        <a:off x="4603078" y="1619748"/>
        <a:ext cx="842951" cy="842951"/>
      </dsp:txXfrm>
    </dsp:sp>
    <dsp:sp modelId="{28A1973D-4228-402A-BFB1-DEB41F82DEFA}">
      <dsp:nvSpPr>
        <dsp:cNvPr id="0" name=""/>
        <dsp:cNvSpPr/>
      </dsp:nvSpPr>
      <dsp:spPr>
        <a:xfrm>
          <a:off x="5739821" y="1445167"/>
          <a:ext cx="1788169" cy="1192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4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주식회사</a:t>
          </a:r>
        </a:p>
      </dsp:txBody>
      <dsp:txXfrm>
        <a:off x="5739821" y="1445167"/>
        <a:ext cx="1788169" cy="1192113"/>
      </dsp:txXfrm>
    </dsp:sp>
    <dsp:sp modelId="{6B31F9C0-D13C-458C-951D-C01BF7FA2924}">
      <dsp:nvSpPr>
        <dsp:cNvPr id="0" name=""/>
        <dsp:cNvSpPr/>
      </dsp:nvSpPr>
      <dsp:spPr>
        <a:xfrm>
          <a:off x="4077457" y="2828507"/>
          <a:ext cx="1192113" cy="1192113"/>
        </a:xfrm>
        <a:prstGeom prst="ellipse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3900" kern="1200"/>
        </a:p>
      </dsp:txBody>
      <dsp:txXfrm>
        <a:off x="4252038" y="3003088"/>
        <a:ext cx="842951" cy="842951"/>
      </dsp:txXfrm>
    </dsp:sp>
    <dsp:sp modelId="{75BDE7FB-CCD8-49B5-80DC-CD6162C7BF9A}">
      <dsp:nvSpPr>
        <dsp:cNvPr id="0" name=""/>
        <dsp:cNvSpPr/>
      </dsp:nvSpPr>
      <dsp:spPr>
        <a:xfrm>
          <a:off x="5388781" y="2828507"/>
          <a:ext cx="1788169" cy="1192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4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지분회사</a:t>
          </a:r>
        </a:p>
      </dsp:txBody>
      <dsp:txXfrm>
        <a:off x="5388781" y="2828507"/>
        <a:ext cx="1788169" cy="11921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265E7-863B-4084-B2E0-9970642F8E2C}">
      <dsp:nvSpPr>
        <dsp:cNvPr id="0" name=""/>
        <dsp:cNvSpPr/>
      </dsp:nvSpPr>
      <dsp:spPr>
        <a:xfrm>
          <a:off x="566311" y="0"/>
          <a:ext cx="6418194" cy="415562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275A4A-9016-40D7-80C9-1A4E5F759CAE}">
      <dsp:nvSpPr>
        <dsp:cNvPr id="0" name=""/>
        <dsp:cNvSpPr/>
      </dsp:nvSpPr>
      <dsp:spPr>
        <a:xfrm>
          <a:off x="92" y="1246688"/>
          <a:ext cx="1104970" cy="16622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baseline="0" dirty="0">
              <a:solidFill>
                <a:schemeClr val="tx1"/>
              </a:solidFill>
            </a:rPr>
            <a:t>법인설립의사결정</a:t>
          </a:r>
          <a:r>
            <a:rPr lang="en-US" altLang="ko-KR" sz="1800" b="1" kern="1200" baseline="0" dirty="0">
              <a:solidFill>
                <a:schemeClr val="tx1"/>
              </a:solidFill>
            </a:rPr>
            <a:t>(</a:t>
          </a:r>
          <a:r>
            <a:rPr lang="ko-KR" altLang="en-US" sz="1800" b="1" kern="1200" baseline="0" dirty="0">
              <a:solidFill>
                <a:schemeClr val="tx1"/>
              </a:solidFill>
            </a:rPr>
            <a:t>발기</a:t>
          </a:r>
          <a:r>
            <a:rPr lang="en-US" altLang="ko-KR" sz="1800" b="1" kern="1200" baseline="0" dirty="0">
              <a:solidFill>
                <a:schemeClr val="tx1"/>
              </a:solidFill>
            </a:rPr>
            <a:t>/</a:t>
          </a:r>
          <a:r>
            <a:rPr lang="ko-KR" altLang="en-US" sz="1800" b="1" kern="1200" baseline="0" dirty="0">
              <a:solidFill>
                <a:schemeClr val="tx1"/>
              </a:solidFill>
            </a:rPr>
            <a:t>모집</a:t>
          </a:r>
          <a:r>
            <a:rPr lang="en-US" altLang="ko-KR" sz="1800" b="1" kern="1200" baseline="0" dirty="0">
              <a:solidFill>
                <a:schemeClr val="tx1"/>
              </a:solidFill>
            </a:rPr>
            <a:t>)</a:t>
          </a:r>
          <a:endParaRPr lang="ko-KR" altLang="en-US" sz="1800" b="1" kern="1200" baseline="0" dirty="0">
            <a:solidFill>
              <a:schemeClr val="tx1"/>
            </a:solidFill>
          </a:endParaRPr>
        </a:p>
      </dsp:txBody>
      <dsp:txXfrm>
        <a:off x="54032" y="1300628"/>
        <a:ext cx="997090" cy="1554371"/>
      </dsp:txXfrm>
    </dsp:sp>
    <dsp:sp modelId="{D4DD7F2C-E51D-4FEB-AF1B-963CCC8CDEEA}">
      <dsp:nvSpPr>
        <dsp:cNvPr id="0" name=""/>
        <dsp:cNvSpPr/>
      </dsp:nvSpPr>
      <dsp:spPr>
        <a:xfrm>
          <a:off x="1289224" y="1246688"/>
          <a:ext cx="1104970" cy="16622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baseline="0" dirty="0">
              <a:solidFill>
                <a:schemeClr val="tx1"/>
              </a:solidFill>
            </a:rPr>
            <a:t>상호결정</a:t>
          </a:r>
          <a:r>
            <a:rPr lang="en-US" altLang="ko-KR" sz="1800" b="1" kern="1200" baseline="0" dirty="0">
              <a:solidFill>
                <a:schemeClr val="tx1"/>
              </a:solidFill>
            </a:rPr>
            <a:t>(</a:t>
          </a:r>
          <a:r>
            <a:rPr lang="ko-KR" altLang="en-US" sz="1800" b="1" kern="1200" baseline="0" dirty="0">
              <a:solidFill>
                <a:schemeClr val="tx1"/>
              </a:solidFill>
            </a:rPr>
            <a:t>유사상호</a:t>
          </a:r>
          <a:r>
            <a:rPr lang="en-US" altLang="ko-KR" sz="1800" b="1" kern="1200" baseline="0" dirty="0">
              <a:solidFill>
                <a:schemeClr val="tx1"/>
              </a:solidFill>
            </a:rPr>
            <a:t>,</a:t>
          </a:r>
          <a:r>
            <a:rPr lang="ko-KR" altLang="en-US" sz="1800" b="1" kern="1200" baseline="0" dirty="0">
              <a:solidFill>
                <a:schemeClr val="tx1"/>
              </a:solidFill>
            </a:rPr>
            <a:t>동일상호</a:t>
          </a:r>
          <a:r>
            <a:rPr lang="en-US" altLang="ko-KR" sz="1800" b="1" kern="1200" baseline="0" dirty="0">
              <a:solidFill>
                <a:schemeClr val="tx1"/>
              </a:solidFill>
            </a:rPr>
            <a:t>)</a:t>
          </a:r>
          <a:endParaRPr lang="ko-KR" altLang="en-US" sz="1800" b="1" kern="1200" baseline="0" dirty="0">
            <a:solidFill>
              <a:schemeClr val="tx1"/>
            </a:solidFill>
          </a:endParaRPr>
        </a:p>
      </dsp:txBody>
      <dsp:txXfrm>
        <a:off x="1343164" y="1300628"/>
        <a:ext cx="997090" cy="1554371"/>
      </dsp:txXfrm>
    </dsp:sp>
    <dsp:sp modelId="{FA2C321E-C4AA-4CAC-BF3D-FF8F24B06877}">
      <dsp:nvSpPr>
        <dsp:cNvPr id="0" name=""/>
        <dsp:cNvSpPr/>
      </dsp:nvSpPr>
      <dsp:spPr>
        <a:xfrm>
          <a:off x="2578356" y="1246688"/>
          <a:ext cx="1104970" cy="16622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baseline="0" dirty="0">
              <a:solidFill>
                <a:schemeClr val="tx1"/>
              </a:solidFill>
            </a:rPr>
            <a:t>자본금</a:t>
          </a:r>
          <a:endParaRPr lang="en-US" altLang="ko-KR" sz="1800" b="1" kern="1200" baseline="0" dirty="0">
            <a:solidFill>
              <a:schemeClr val="tx1"/>
            </a:solidFill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baseline="0" dirty="0">
              <a:solidFill>
                <a:schemeClr val="tx1"/>
              </a:solidFill>
            </a:rPr>
            <a:t>결정</a:t>
          </a:r>
          <a:r>
            <a:rPr lang="en-US" altLang="ko-KR" sz="1800" b="1" kern="1200" baseline="0" dirty="0">
              <a:solidFill>
                <a:schemeClr val="tx1"/>
              </a:solidFill>
            </a:rPr>
            <a:t>,</a:t>
          </a: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baseline="0" dirty="0">
              <a:solidFill>
                <a:schemeClr val="tx1"/>
              </a:solidFill>
            </a:rPr>
            <a:t>임대차</a:t>
          </a:r>
          <a:endParaRPr lang="en-US" altLang="ko-KR" sz="1800" b="1" kern="1200" baseline="0" dirty="0">
            <a:solidFill>
              <a:schemeClr val="tx1"/>
            </a:solidFill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baseline="0" dirty="0">
              <a:solidFill>
                <a:schemeClr val="tx1"/>
              </a:solidFill>
            </a:rPr>
            <a:t>계약</a:t>
          </a:r>
        </a:p>
      </dsp:txBody>
      <dsp:txXfrm>
        <a:off x="2632296" y="1300628"/>
        <a:ext cx="997090" cy="1554371"/>
      </dsp:txXfrm>
    </dsp:sp>
    <dsp:sp modelId="{4DFB21C2-1455-4C28-83F2-54928AF8975C}">
      <dsp:nvSpPr>
        <dsp:cNvPr id="0" name=""/>
        <dsp:cNvSpPr/>
      </dsp:nvSpPr>
      <dsp:spPr>
        <a:xfrm>
          <a:off x="3867489" y="1246688"/>
          <a:ext cx="1104970" cy="16622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baseline="0" dirty="0">
              <a:solidFill>
                <a:schemeClr val="tx1"/>
              </a:solidFill>
            </a:rPr>
            <a:t>법인</a:t>
          </a:r>
          <a:endParaRPr lang="en-US" altLang="ko-KR" sz="1800" b="1" kern="1200" baseline="0" dirty="0">
            <a:solidFill>
              <a:schemeClr val="tx1"/>
            </a:solidFill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baseline="0" dirty="0">
              <a:solidFill>
                <a:schemeClr val="tx1"/>
              </a:solidFill>
            </a:rPr>
            <a:t>등기</a:t>
          </a:r>
          <a:endParaRPr lang="en-US" altLang="ko-KR" sz="1800" b="1" kern="1200" baseline="0" dirty="0">
            <a:solidFill>
              <a:schemeClr val="tx1"/>
            </a:solidFill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baseline="0" dirty="0">
              <a:solidFill>
                <a:schemeClr val="tx1"/>
              </a:solidFill>
            </a:rPr>
            <a:t>접수</a:t>
          </a:r>
        </a:p>
      </dsp:txBody>
      <dsp:txXfrm>
        <a:off x="3921429" y="1300628"/>
        <a:ext cx="997090" cy="1554371"/>
      </dsp:txXfrm>
    </dsp:sp>
    <dsp:sp modelId="{531CF61E-1A17-476D-998A-487A03E9BB95}">
      <dsp:nvSpPr>
        <dsp:cNvPr id="0" name=""/>
        <dsp:cNvSpPr/>
      </dsp:nvSpPr>
      <dsp:spPr>
        <a:xfrm>
          <a:off x="5156621" y="1246688"/>
          <a:ext cx="1104970" cy="16622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baseline="0" dirty="0">
              <a:solidFill>
                <a:schemeClr val="tx1"/>
              </a:solidFill>
            </a:rPr>
            <a:t>인감</a:t>
          </a:r>
          <a:endParaRPr lang="en-US" altLang="ko-KR" sz="1800" b="1" kern="1200" baseline="0" dirty="0">
            <a:solidFill>
              <a:schemeClr val="tx1"/>
            </a:solidFill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baseline="0" dirty="0">
              <a:solidFill>
                <a:schemeClr val="tx1"/>
              </a:solidFill>
            </a:rPr>
            <a:t>카드</a:t>
          </a:r>
          <a:endParaRPr lang="en-US" altLang="ko-KR" sz="1800" b="1" kern="1200" baseline="0" dirty="0">
            <a:solidFill>
              <a:schemeClr val="tx1"/>
            </a:solidFill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baseline="0" dirty="0">
              <a:solidFill>
                <a:schemeClr val="tx1"/>
              </a:solidFill>
            </a:rPr>
            <a:t>수령</a:t>
          </a:r>
        </a:p>
      </dsp:txBody>
      <dsp:txXfrm>
        <a:off x="5210561" y="1300628"/>
        <a:ext cx="997090" cy="1554371"/>
      </dsp:txXfrm>
    </dsp:sp>
    <dsp:sp modelId="{158B5015-F80A-4E9E-A94A-45172EBD0A43}">
      <dsp:nvSpPr>
        <dsp:cNvPr id="0" name=""/>
        <dsp:cNvSpPr/>
      </dsp:nvSpPr>
      <dsp:spPr>
        <a:xfrm>
          <a:off x="6445754" y="1246688"/>
          <a:ext cx="1104970" cy="16622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baseline="0" dirty="0">
              <a:solidFill>
                <a:schemeClr val="tx1"/>
              </a:solidFill>
            </a:rPr>
            <a:t>사업자</a:t>
          </a:r>
          <a:endParaRPr lang="en-US" altLang="ko-KR" sz="1800" b="1" kern="1200" baseline="0" dirty="0">
            <a:solidFill>
              <a:schemeClr val="tx1"/>
            </a:solidFill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baseline="0" dirty="0">
              <a:solidFill>
                <a:schemeClr val="tx1"/>
              </a:solidFill>
            </a:rPr>
            <a:t>신청</a:t>
          </a:r>
        </a:p>
      </dsp:txBody>
      <dsp:txXfrm>
        <a:off x="6499694" y="1300628"/>
        <a:ext cx="997090" cy="15543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DE257-E7F8-4884-A0FE-71042D8D414B}">
      <dsp:nvSpPr>
        <dsp:cNvPr id="0" name=""/>
        <dsp:cNvSpPr/>
      </dsp:nvSpPr>
      <dsp:spPr>
        <a:xfrm>
          <a:off x="1988433" y="0"/>
          <a:ext cx="1325622" cy="920465"/>
        </a:xfrm>
        <a:prstGeom prst="trapezoid">
          <a:avLst>
            <a:gd name="adj" fmla="val 7200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kern="1200" dirty="0"/>
            <a:t>자선적</a:t>
          </a:r>
          <a:endParaRPr lang="en-US" altLang="ko-KR" sz="2000" kern="1200" dirty="0"/>
        </a:p>
      </dsp:txBody>
      <dsp:txXfrm>
        <a:off x="1988433" y="0"/>
        <a:ext cx="1325622" cy="920465"/>
      </dsp:txXfrm>
    </dsp:sp>
    <dsp:sp modelId="{7D02F74D-1067-4CF4-9687-881450AA3A12}">
      <dsp:nvSpPr>
        <dsp:cNvPr id="0" name=""/>
        <dsp:cNvSpPr/>
      </dsp:nvSpPr>
      <dsp:spPr>
        <a:xfrm>
          <a:off x="1325622" y="920465"/>
          <a:ext cx="2651244" cy="920465"/>
        </a:xfrm>
        <a:prstGeom prst="trapezoid">
          <a:avLst>
            <a:gd name="adj" fmla="val 7200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dirty="0"/>
            <a:t>윤리적 책임</a:t>
          </a:r>
        </a:p>
      </dsp:txBody>
      <dsp:txXfrm>
        <a:off x="1789590" y="920465"/>
        <a:ext cx="1723308" cy="920465"/>
      </dsp:txXfrm>
    </dsp:sp>
    <dsp:sp modelId="{AACBD478-979A-4A5F-ACCC-22DFD3AA5241}">
      <dsp:nvSpPr>
        <dsp:cNvPr id="0" name=""/>
        <dsp:cNvSpPr/>
      </dsp:nvSpPr>
      <dsp:spPr>
        <a:xfrm>
          <a:off x="662811" y="1840931"/>
          <a:ext cx="3976866" cy="920465"/>
        </a:xfrm>
        <a:prstGeom prst="trapezoid">
          <a:avLst>
            <a:gd name="adj" fmla="val 7200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dirty="0"/>
            <a:t>법적 책임</a:t>
          </a:r>
        </a:p>
      </dsp:txBody>
      <dsp:txXfrm>
        <a:off x="1358762" y="1840931"/>
        <a:ext cx="2584963" cy="920465"/>
      </dsp:txXfrm>
    </dsp:sp>
    <dsp:sp modelId="{32C224EF-EAAF-4D88-BE8F-77C0FBBAB459}">
      <dsp:nvSpPr>
        <dsp:cNvPr id="0" name=""/>
        <dsp:cNvSpPr/>
      </dsp:nvSpPr>
      <dsp:spPr>
        <a:xfrm>
          <a:off x="0" y="2761397"/>
          <a:ext cx="5302489" cy="920465"/>
        </a:xfrm>
        <a:prstGeom prst="trapezoid">
          <a:avLst>
            <a:gd name="adj" fmla="val 7200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/>
            <a:t>경제적 책임</a:t>
          </a:r>
        </a:p>
      </dsp:txBody>
      <dsp:txXfrm>
        <a:off x="927935" y="2761397"/>
        <a:ext cx="3446617" cy="920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6778" cy="337958"/>
          </a:xfrm>
          <a:prstGeom prst="rect">
            <a:avLst/>
          </a:prstGeom>
        </p:spPr>
        <p:txBody>
          <a:bodyPr vert="horz" lIns="94876" tIns="47438" rIns="94876" bIns="474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590429" y="0"/>
            <a:ext cx="4276778" cy="337958"/>
          </a:xfrm>
          <a:prstGeom prst="rect">
            <a:avLst/>
          </a:prstGeom>
        </p:spPr>
        <p:txBody>
          <a:bodyPr vert="horz" lIns="94876" tIns="47438" rIns="94876" bIns="47438" rtlCol="0"/>
          <a:lstStyle>
            <a:lvl1pPr algn="r">
              <a:defRPr sz="1300"/>
            </a:lvl1pPr>
          </a:lstStyle>
          <a:p>
            <a:fld id="{C020B76A-F6D0-4721-9FA2-85F064618675}" type="datetimeFigureOut">
              <a:rPr lang="ko-KR" altLang="en-US" smtClean="0"/>
              <a:pPr/>
              <a:t>2025-03-17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6397807"/>
            <a:ext cx="4276778" cy="337957"/>
          </a:xfrm>
          <a:prstGeom prst="rect">
            <a:avLst/>
          </a:prstGeom>
        </p:spPr>
        <p:txBody>
          <a:bodyPr vert="horz" lIns="94876" tIns="47438" rIns="94876" bIns="474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590429" y="6397807"/>
            <a:ext cx="4276778" cy="337957"/>
          </a:xfrm>
          <a:prstGeom prst="rect">
            <a:avLst/>
          </a:prstGeom>
        </p:spPr>
        <p:txBody>
          <a:bodyPr vert="horz" lIns="94876" tIns="47438" rIns="94876" bIns="47438" rtlCol="0" anchor="b"/>
          <a:lstStyle>
            <a:lvl1pPr algn="r">
              <a:defRPr sz="1300"/>
            </a:lvl1pPr>
          </a:lstStyle>
          <a:p>
            <a:fld id="{D3C39ED3-9F57-4167-801C-9A253890C1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242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276778" cy="336788"/>
          </a:xfrm>
          <a:prstGeom prst="rect">
            <a:avLst/>
          </a:prstGeom>
        </p:spPr>
        <p:txBody>
          <a:bodyPr vert="horz" lIns="94876" tIns="47438" rIns="94876" bIns="474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590429" y="2"/>
            <a:ext cx="4276778" cy="336788"/>
          </a:xfrm>
          <a:prstGeom prst="rect">
            <a:avLst/>
          </a:prstGeom>
        </p:spPr>
        <p:txBody>
          <a:bodyPr vert="horz" lIns="94876" tIns="47438" rIns="94876" bIns="47438" rtlCol="0"/>
          <a:lstStyle>
            <a:lvl1pPr algn="r">
              <a:defRPr sz="1300"/>
            </a:lvl1pPr>
          </a:lstStyle>
          <a:p>
            <a:fld id="{5E3A3876-ED3A-4AB3-BE8D-AB677191B9FB}" type="datetimeFigureOut">
              <a:rPr lang="ko-KR" altLang="en-US" smtClean="0"/>
              <a:pPr/>
              <a:t>2025-03-17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0262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76" tIns="47438" rIns="94876" bIns="4743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86950" y="3199488"/>
            <a:ext cx="7895590" cy="3031093"/>
          </a:xfrm>
          <a:prstGeom prst="rect">
            <a:avLst/>
          </a:prstGeom>
        </p:spPr>
        <p:txBody>
          <a:bodyPr vert="horz" lIns="94876" tIns="47438" rIns="94876" bIns="4743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6397807"/>
            <a:ext cx="4276778" cy="336788"/>
          </a:xfrm>
          <a:prstGeom prst="rect">
            <a:avLst/>
          </a:prstGeom>
        </p:spPr>
        <p:txBody>
          <a:bodyPr vert="horz" lIns="94876" tIns="47438" rIns="94876" bIns="474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590429" y="6397807"/>
            <a:ext cx="4276778" cy="336788"/>
          </a:xfrm>
          <a:prstGeom prst="rect">
            <a:avLst/>
          </a:prstGeom>
        </p:spPr>
        <p:txBody>
          <a:bodyPr vert="horz" lIns="94876" tIns="47438" rIns="94876" bIns="47438" rtlCol="0" anchor="b"/>
          <a:lstStyle>
            <a:lvl1pPr algn="r">
              <a:defRPr sz="1300"/>
            </a:lvl1pPr>
          </a:lstStyle>
          <a:p>
            <a:fld id="{874996D7-87AD-4568-A86A-2445069CD8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6622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인적</a:t>
            </a:r>
            <a:r>
              <a:rPr lang="en-US" altLang="ko-KR" dirty="0"/>
              <a:t>, </a:t>
            </a:r>
            <a:r>
              <a:rPr lang="ko-KR" altLang="en-US" dirty="0"/>
              <a:t>물적</a:t>
            </a:r>
            <a:r>
              <a:rPr lang="en-US" altLang="ko-KR" dirty="0"/>
              <a:t>, </a:t>
            </a:r>
            <a:r>
              <a:rPr lang="ko-KR" altLang="en-US" dirty="0"/>
              <a:t>기술적</a:t>
            </a:r>
            <a:r>
              <a:rPr lang="en-US" altLang="ko-KR" dirty="0"/>
              <a:t>/</a:t>
            </a:r>
            <a:r>
              <a:rPr lang="ko-KR" altLang="en-US" dirty="0" err="1"/>
              <a:t>내외부</a:t>
            </a:r>
            <a:r>
              <a:rPr lang="ko-KR" altLang="en-US" dirty="0"/>
              <a:t> 고객만족</a:t>
            </a:r>
            <a:r>
              <a:rPr lang="en-US" altLang="ko-KR" dirty="0"/>
              <a:t>, </a:t>
            </a:r>
            <a:r>
              <a:rPr lang="ko-KR" altLang="en-US" dirty="0"/>
              <a:t>인적</a:t>
            </a:r>
            <a:r>
              <a:rPr lang="en-US" altLang="ko-KR" dirty="0"/>
              <a:t>/</a:t>
            </a:r>
            <a:r>
              <a:rPr lang="ko-KR" altLang="en-US" dirty="0"/>
              <a:t>물적</a:t>
            </a:r>
            <a:r>
              <a:rPr lang="en-US" altLang="ko-KR" dirty="0"/>
              <a:t>/</a:t>
            </a:r>
            <a:r>
              <a:rPr lang="ko-KR" altLang="en-US" dirty="0"/>
              <a:t>지적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996D7-87AD-4568-A86A-2445069CD848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996D7-87AD-4568-A86A-2445069CD848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0606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996D7-87AD-4568-A86A-2445069CD848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0591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996D7-87AD-4568-A86A-2445069CD848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0559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996D7-87AD-4568-A86A-2445069CD848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2422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996D7-87AD-4568-A86A-2445069CD848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6098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454EF96-87D0-4497-BA05-45AE9D07EC46}" type="slidenum">
              <a:rPr lang="en-US" altLang="en-US"/>
              <a:pPr lvl="0">
                <a:defRPr lang="ko-KR" altLang="en-US"/>
              </a:pPr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>
              <a:effectLst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996D7-87AD-4568-A86A-2445069CD848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996D7-87AD-4568-A86A-2445069CD848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7185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996D7-87AD-4568-A86A-2445069CD848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0540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996D7-87AD-4568-A86A-2445069CD848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996D7-87AD-4568-A86A-2445069CD848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31906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996D7-87AD-4568-A86A-2445069CD848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996D7-87AD-4568-A86A-2445069CD848}" type="slidenum">
              <a:rPr lang="ko-KR" altLang="en-US" smtClean="0"/>
              <a:pPr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93835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996D7-87AD-4568-A86A-2445069CD848}" type="slidenum">
              <a:rPr lang="ko-KR" altLang="en-US" smtClean="0"/>
              <a:pPr/>
              <a:t>43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사람</a:t>
            </a:r>
            <a:r>
              <a:rPr lang="en-US" altLang="ko-KR" dirty="0"/>
              <a:t>, </a:t>
            </a:r>
            <a:r>
              <a:rPr lang="ko-KR" altLang="en-US" dirty="0"/>
              <a:t>자본</a:t>
            </a:r>
            <a:r>
              <a:rPr lang="en-US" altLang="ko-KR" dirty="0"/>
              <a:t>, </a:t>
            </a:r>
            <a:r>
              <a:rPr lang="ko-KR" altLang="en-US" dirty="0"/>
              <a:t>재화</a:t>
            </a:r>
            <a:r>
              <a:rPr lang="en-US" altLang="ko-KR" dirty="0"/>
              <a:t>, </a:t>
            </a:r>
            <a:r>
              <a:rPr lang="ko-KR" altLang="en-US" dirty="0"/>
              <a:t>용역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996D7-87AD-4568-A86A-2445069CD848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996D7-87AD-4568-A86A-2445069CD848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9568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996D7-87AD-4568-A86A-2445069CD848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3727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ko-KR" altLang="en-US" dirty="0"/>
              <a:t>인 </a:t>
            </a:r>
            <a:r>
              <a:rPr lang="en-US" altLang="ko-KR" dirty="0"/>
              <a:t>1</a:t>
            </a:r>
            <a:r>
              <a:rPr lang="ko-KR" altLang="en-US" dirty="0"/>
              <a:t>표제 돈으로 결정함</a:t>
            </a:r>
            <a:r>
              <a:rPr lang="en-US" altLang="ko-KR" dirty="0"/>
              <a:t>(</a:t>
            </a:r>
            <a:r>
              <a:rPr lang="ko-KR" altLang="en-US" dirty="0"/>
              <a:t>자본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996D7-87AD-4568-A86A-2445069CD848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8845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996D7-87AD-4568-A86A-2445069CD848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2431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996D7-87AD-4568-A86A-2445069CD848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김상조청와대전략수석</a:t>
            </a:r>
            <a:r>
              <a:rPr lang="en-US" altLang="ko-KR" dirty="0"/>
              <a:t>/ </a:t>
            </a:r>
            <a:r>
              <a:rPr lang="ko-KR" altLang="en-US" dirty="0"/>
              <a:t>공정거래위원장에서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996D7-87AD-4568-A86A-2445069CD848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595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39124D-6780-46A3-8F8A-FB9BB228CE31}" type="datetime1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6D047F-7909-447A-8519-E840BF31D15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3698596" y="6228472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DB2CC2-1B26-4E4C-B401-9EB2BC34156F}" type="datetime1">
              <a:rPr lang="ko-KR" altLang="en-US" smtClean="0"/>
              <a:pPr/>
              <a:t>2025-03-17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095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F0E5-D54C-417E-BC16-235199899E43}" type="datetime1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047F-7909-447A-8519-E840BF31D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60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C0CC-146E-4A3B-ADA4-7D1BB1BB1AE3}" type="datetime1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047F-7909-447A-8519-E840BF31D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768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B897-69D0-4818-BAF9-466C483ECE79}" type="datetime1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047F-7909-447A-8519-E840BF31D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769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EBDF-8421-4810-BDCD-1EFF061AD4F0}" type="datetime1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047F-7909-447A-8519-E840BF31D15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536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49B8-9602-40CE-BCAE-EB79BFFB84CB}" type="datetime1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047F-7909-447A-8519-E840BF31D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951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073CB-B8B9-43A9-BC2F-68DC88662A51}" type="datetime1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047F-7909-447A-8519-E840BF31D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904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12E9-7BC8-480E-9B45-2BA43489AF24}" type="datetime1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047F-7909-447A-8519-E840BF31D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463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36A6-8520-4744-9CC7-20035537F505}" type="datetime1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047F-7909-447A-8519-E840BF31D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363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7074-56E1-45BB-8F48-E173EB517AEB}" type="datetime1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047F-7909-447A-8519-E840BF31D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749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98EE-CDB2-4252-AA86-1E01948C30DC}" type="datetime1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047F-7909-447A-8519-E840BF31D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861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188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02DB2CC2-1B26-4E4C-B401-9EB2BC34156F}" type="datetime1">
              <a:rPr lang="ko-KR" altLang="en-US" smtClean="0"/>
              <a:t>2025-03-17</a:t>
            </a:fld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ko-KR" altLang="en-US" b="1" dirty="0"/>
              <a:t>한성대학교</a:t>
            </a:r>
            <a:r>
              <a:rPr lang="ko-KR" altLang="en-US" dirty="0"/>
              <a:t>     </a:t>
            </a:r>
            <a:fld id="{1B6D047F-7909-447A-8519-E840BF31D151}" type="slidenum">
              <a:rPr lang="ko-KR" altLang="en-US" smtClean="0"/>
              <a:pPr algn="ctr"/>
              <a:t>‹#›</a:t>
            </a:fld>
            <a:endParaRPr lang="ko-KR" altLang="en-US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3527905" y="6240347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b="1" dirty="0"/>
              <a:t>황동현</a:t>
            </a:r>
            <a:r>
              <a:rPr lang="ko-KR" altLang="en-US" dirty="0"/>
              <a:t> 교수</a:t>
            </a:r>
          </a:p>
        </p:txBody>
      </p:sp>
    </p:spTree>
    <p:extLst>
      <p:ext uri="{BB962C8B-B14F-4D97-AF65-F5344CB8AC3E}">
        <p14:creationId xmlns:p14="http://schemas.microsoft.com/office/powerpoint/2010/main" val="384138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hd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1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1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1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1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1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1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1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1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1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moneys.mt.co.kr/news/mwView.php?no=2019022817138044099&amp;outlink=1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9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hyperlink" Target="https://www.youtube.com/watch?v=tQA0789AK4s&amp;t=6s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mirror.enha.kr/wiki/%EB%A7%88%EC%BC%80%ED%8C%85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TZR3lpudGoM" TargetMode="External"/><Relationship Id="rId5" Type="http://schemas.openxmlformats.org/officeDocument/2006/relationships/hyperlink" Target="https://mirror.enha.kr/wiki/%ED%8C%90%EB%A7%A4" TargetMode="External"/><Relationship Id="rId4" Type="http://schemas.openxmlformats.org/officeDocument/2006/relationships/hyperlink" Target="https://mirror.enha.kr/wiki/%EC%9A%95%EA%B5%AC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경영과 기업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C7986E4-829B-408C-A1A1-E6C6501AAA7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43808" y="6165304"/>
            <a:ext cx="3538331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ko-KR" altLang="en-US" dirty="0"/>
              <a:t>한성대학교 황동현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557FC58-70D7-43ED-A7D5-C1952F04A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047F-7909-447A-8519-E840BF31D151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주식회사에는 어떤 조직들이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1475655" y="2160590"/>
            <a:ext cx="5481657" cy="3880773"/>
          </a:xfrm>
        </p:spPr>
        <p:txBody>
          <a:bodyPr/>
          <a:lstStyle/>
          <a:p>
            <a:r>
              <a:rPr lang="ko-KR" altLang="en-US" dirty="0">
                <a:latin typeface="+mj-ea"/>
                <a:ea typeface="+mj-ea"/>
              </a:rPr>
              <a:t>동호회를 만들면 어떤 조직이 필요하나요</a:t>
            </a:r>
            <a:r>
              <a:rPr lang="en-US" altLang="ko-KR" dirty="0">
                <a:latin typeface="+mj-ea"/>
                <a:ea typeface="+mj-ea"/>
              </a:rPr>
              <a:t>?</a:t>
            </a:r>
          </a:p>
          <a:p>
            <a:pPr lvl="1"/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2428411-8817-40C3-897A-E6622F71A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047F-7909-447A-8519-E840BF31D151}" type="slidenum">
              <a:rPr lang="ko-KR" altLang="en-US" smtClean="0"/>
              <a:pPr/>
              <a:t>10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54" y="2589391"/>
            <a:ext cx="5688632" cy="3543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주식회사 조직과 차이점은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83568" y="1935882"/>
            <a:ext cx="7200800" cy="3869381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회원증</a:t>
            </a:r>
            <a:endParaRPr lang="en-US" altLang="ko-KR" sz="2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회원</a:t>
            </a:r>
            <a:endParaRPr lang="en-US" altLang="ko-KR" sz="2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감사</a:t>
            </a:r>
            <a:endParaRPr lang="en-US" altLang="ko-KR" sz="2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집행부</a:t>
            </a:r>
            <a:endParaRPr lang="en-US" altLang="ko-KR" sz="2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회장</a:t>
            </a:r>
            <a:endParaRPr lang="en-US" altLang="ko-KR" sz="2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회칙</a:t>
            </a:r>
            <a:endParaRPr lang="en-US" altLang="ko-KR" sz="2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회원총회</a:t>
            </a:r>
            <a:endParaRPr lang="en-US" altLang="ko-KR" sz="2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2CFDB24-91EF-4CB5-8D29-41DEA15CE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047F-7909-447A-8519-E840BF31D151}" type="slidenum">
              <a:rPr lang="ko-KR" altLang="en-US" smtClean="0"/>
              <a:pPr/>
              <a:t>11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E5797C2-6EB1-4134-871E-E5EAD5621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1935882"/>
            <a:ext cx="3596782" cy="38420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주주총회</a:t>
            </a:r>
            <a:r>
              <a:rPr lang="en-US" altLang="ko-KR" sz="1800" dirty="0"/>
              <a:t>p.36</a:t>
            </a:r>
            <a:endParaRPr lang="ko-KR" altLang="en-US" dirty="0"/>
          </a:p>
        </p:txBody>
      </p:sp>
      <p:pic>
        <p:nvPicPr>
          <p:cNvPr id="4" name="내용 개체 틀 3" descr="KT주주총회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99464" y="3284984"/>
            <a:ext cx="3798916" cy="2576945"/>
          </a:xfr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3DA2348-F80E-448C-924E-2B939E7DB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047F-7909-447A-8519-E840BF31D151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45620" y="1797481"/>
            <a:ext cx="6664824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+mj-ea"/>
                <a:ea typeface="+mj-ea"/>
              </a:rPr>
              <a:t>최고의 의사결정기구</a:t>
            </a:r>
            <a:endParaRPr lang="en-US" altLang="ko-KR" sz="2400" dirty="0">
              <a:latin typeface="+mj-ea"/>
              <a:ea typeface="+mj-ea"/>
            </a:endParaRPr>
          </a:p>
          <a:p>
            <a:pPr marL="285750" indent="-28575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+mj-ea"/>
                <a:ea typeface="+mj-ea"/>
              </a:rPr>
              <a:t>중요사항 결정 </a:t>
            </a:r>
            <a:r>
              <a:rPr lang="en-US" altLang="ko-KR" sz="2400" dirty="0">
                <a:latin typeface="+mj-ea"/>
                <a:ea typeface="+mj-ea"/>
              </a:rPr>
              <a:t>: </a:t>
            </a:r>
            <a:r>
              <a:rPr lang="ko-KR" altLang="en-US" sz="2400" dirty="0">
                <a:latin typeface="+mj-ea"/>
                <a:ea typeface="+mj-ea"/>
              </a:rPr>
              <a:t>회사 해산</a:t>
            </a:r>
            <a:r>
              <a:rPr lang="en-US" altLang="ko-KR" sz="2400" dirty="0">
                <a:latin typeface="+mj-ea"/>
                <a:ea typeface="+mj-ea"/>
              </a:rPr>
              <a:t>, </a:t>
            </a:r>
            <a:r>
              <a:rPr lang="ko-KR" altLang="en-US" sz="2400" dirty="0">
                <a:latin typeface="+mj-ea"/>
                <a:ea typeface="+mj-ea"/>
              </a:rPr>
              <a:t>합병</a:t>
            </a:r>
            <a:r>
              <a:rPr lang="en-US" altLang="ko-KR" sz="2400" dirty="0">
                <a:latin typeface="+mj-ea"/>
                <a:ea typeface="+mj-ea"/>
              </a:rPr>
              <a:t>, </a:t>
            </a:r>
            <a:r>
              <a:rPr lang="ko-KR" altLang="en-US" sz="2400" dirty="0">
                <a:latin typeface="+mj-ea"/>
                <a:ea typeface="+mj-ea"/>
              </a:rPr>
              <a:t>정관변경</a:t>
            </a:r>
            <a:r>
              <a:rPr lang="en-US" altLang="ko-KR" sz="2400" dirty="0">
                <a:latin typeface="+mj-ea"/>
                <a:ea typeface="+mj-ea"/>
              </a:rPr>
              <a:t>, </a:t>
            </a:r>
            <a:r>
              <a:rPr lang="ko-KR" altLang="en-US" sz="2400" dirty="0">
                <a:latin typeface="+mj-ea"/>
                <a:ea typeface="+mj-ea"/>
              </a:rPr>
              <a:t>대표이사선출</a:t>
            </a:r>
            <a:r>
              <a:rPr lang="en-US" altLang="ko-KR" sz="2400" dirty="0">
                <a:latin typeface="+mj-ea"/>
                <a:ea typeface="+mj-ea"/>
              </a:rPr>
              <a:t>, </a:t>
            </a:r>
            <a:r>
              <a:rPr lang="ko-KR" altLang="en-US" sz="2400" dirty="0">
                <a:latin typeface="+mj-ea"/>
                <a:ea typeface="+mj-ea"/>
              </a:rPr>
              <a:t>감사선출</a:t>
            </a:r>
            <a:r>
              <a:rPr lang="en-US" altLang="ko-KR" sz="2400" dirty="0">
                <a:latin typeface="+mj-ea"/>
                <a:ea typeface="+mj-ea"/>
              </a:rPr>
              <a:t>, </a:t>
            </a:r>
            <a:r>
              <a:rPr lang="ko-KR" altLang="en-US" sz="2400" dirty="0">
                <a:latin typeface="+mj-ea"/>
                <a:ea typeface="+mj-ea"/>
              </a:rPr>
              <a:t>임원보수 등</a:t>
            </a:r>
            <a:endParaRPr lang="en-US" altLang="ko-KR" sz="2400" dirty="0">
              <a:latin typeface="+mj-ea"/>
              <a:ea typeface="+mj-ea"/>
            </a:endParaRPr>
          </a:p>
          <a:p>
            <a:pPr marL="285750" indent="-28575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+mj-ea"/>
                <a:ea typeface="+mj-ea"/>
              </a:rPr>
              <a:t>정기총회와 임시총회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주주</a:t>
            </a:r>
            <a:r>
              <a:rPr lang="en-US" altLang="ko-KR" sz="1800" dirty="0"/>
              <a:t>p.38</a:t>
            </a:r>
            <a:endParaRPr lang="ko-KR" altLang="en-US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4CDD0E67-31C7-40E0-8DFA-47607B74E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047F-7909-447A-8519-E840BF31D151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37C651-4BF2-417B-8D6F-C617B4C9D6AD}"/>
              </a:ext>
            </a:extLst>
          </p:cNvPr>
          <p:cNvSpPr txBox="1"/>
          <p:nvPr/>
        </p:nvSpPr>
        <p:spPr>
          <a:xfrm>
            <a:off x="899312" y="1791288"/>
            <a:ext cx="6480720" cy="3495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ko-KR" altLang="en-US" sz="2400" dirty="0">
                <a:latin typeface="+mj-ea"/>
              </a:rPr>
              <a:t> 주식회사의  주인</a:t>
            </a:r>
            <a:endParaRPr lang="en-US" altLang="ko-KR" sz="2400" dirty="0">
              <a:latin typeface="+mj-ea"/>
            </a:endParaRP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ko-KR" altLang="en-US" sz="2400" dirty="0">
                <a:latin typeface="+mj-ea"/>
              </a:rPr>
              <a:t> 점차 발언권이 세지고 있다</a:t>
            </a:r>
            <a:r>
              <a:rPr lang="en-US" altLang="ko-KR" sz="2400" dirty="0">
                <a:latin typeface="+mj-ea"/>
              </a:rPr>
              <a:t>.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ko-KR" sz="2400" dirty="0">
                <a:latin typeface="+mj-ea"/>
              </a:rPr>
              <a:t> </a:t>
            </a:r>
            <a:r>
              <a:rPr lang="ko-KR" altLang="en-US" sz="2400" dirty="0">
                <a:latin typeface="+mj-ea"/>
              </a:rPr>
              <a:t>주주자본주의 </a:t>
            </a:r>
            <a:r>
              <a:rPr lang="en-US" altLang="ko-KR" sz="2400" dirty="0">
                <a:latin typeface="+mj-ea"/>
              </a:rPr>
              <a:t>vs </a:t>
            </a:r>
            <a:r>
              <a:rPr lang="ko-KR" altLang="en-US" sz="2400" dirty="0">
                <a:latin typeface="+mj-ea"/>
              </a:rPr>
              <a:t>소액주주운동</a:t>
            </a:r>
            <a:endParaRPr lang="en-US" altLang="ko-KR" sz="2400" dirty="0">
              <a:latin typeface="+mj-ea"/>
            </a:endParaRP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ko-KR" altLang="en-US" sz="2400" dirty="0">
                <a:latin typeface="+mj-ea"/>
              </a:rPr>
              <a:t> 주주형태 </a:t>
            </a:r>
            <a:r>
              <a:rPr lang="en-US" altLang="ko-KR" sz="2400" dirty="0">
                <a:latin typeface="+mj-ea"/>
              </a:rPr>
              <a:t>: </a:t>
            </a:r>
          </a:p>
          <a:p>
            <a:pPr lvl="1">
              <a:spcBef>
                <a:spcPts val="500"/>
              </a:spcBef>
              <a:buFont typeface="Arial" pitchFamily="34" charset="0"/>
              <a:buChar char="•"/>
            </a:pPr>
            <a:r>
              <a:rPr lang="ko-KR" altLang="en-US" sz="2400" dirty="0">
                <a:latin typeface="+mj-ea"/>
              </a:rPr>
              <a:t>개인투자자</a:t>
            </a:r>
            <a:r>
              <a:rPr lang="en-US" altLang="ko-KR" sz="2400" dirty="0">
                <a:latin typeface="+mj-ea"/>
              </a:rPr>
              <a:t> </a:t>
            </a:r>
          </a:p>
          <a:p>
            <a:pPr lvl="1">
              <a:spcBef>
                <a:spcPts val="500"/>
              </a:spcBef>
              <a:buFont typeface="Arial" pitchFamily="34" charset="0"/>
              <a:buChar char="•"/>
            </a:pPr>
            <a:r>
              <a:rPr lang="ko-KR" altLang="en-US" sz="2400" dirty="0">
                <a:latin typeface="+mj-ea"/>
              </a:rPr>
              <a:t>외국인투자자</a:t>
            </a:r>
            <a:endParaRPr lang="en-US" altLang="ko-KR" sz="2400" dirty="0">
              <a:latin typeface="+mj-ea"/>
            </a:endParaRPr>
          </a:p>
          <a:p>
            <a:pPr lvl="1">
              <a:spcBef>
                <a:spcPts val="500"/>
              </a:spcBef>
              <a:buFont typeface="Arial" pitchFamily="34" charset="0"/>
              <a:buChar char="•"/>
            </a:pPr>
            <a:r>
              <a:rPr lang="ko-KR" altLang="en-US" sz="2400" dirty="0">
                <a:latin typeface="+mj-ea"/>
              </a:rPr>
              <a:t>기관투자자</a:t>
            </a:r>
            <a:endParaRPr lang="en-US" altLang="ko-KR" sz="2400" dirty="0">
              <a:latin typeface="+mj-ea"/>
            </a:endParaRPr>
          </a:p>
          <a:p>
            <a:pPr lvl="1">
              <a:spcBef>
                <a:spcPts val="500"/>
              </a:spcBef>
              <a:buFont typeface="Arial" pitchFamily="34" charset="0"/>
              <a:buChar char="•"/>
            </a:pPr>
            <a:r>
              <a:rPr lang="ko-KR" altLang="en-US" sz="2400" dirty="0">
                <a:latin typeface="+mj-ea"/>
              </a:rPr>
              <a:t>우리사주</a:t>
            </a:r>
            <a:endParaRPr lang="en-US" altLang="ko-KR" sz="2400" dirty="0">
              <a:latin typeface="+mj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57D136-CB99-4343-A786-5C33C72F6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주주자본주의</a:t>
            </a:r>
            <a:r>
              <a:rPr lang="en-US" altLang="ko-KR" dirty="0"/>
              <a:t>vs</a:t>
            </a:r>
            <a:r>
              <a:rPr lang="ko-KR" altLang="en-US" dirty="0"/>
              <a:t>소액주주운동</a:t>
            </a: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F84957E5-3D1D-40D0-B596-D516B32DEA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4832" y="1971775"/>
            <a:ext cx="6026833" cy="4038600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1D14111-125D-4C1F-92F2-8D644BBD1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047F-7909-447A-8519-E840BF31D151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1403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829F67-5123-413F-88AA-321405791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기관투자자</a:t>
            </a: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97DC84DD-3061-4A86-84C4-2A4E731AC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965960"/>
            <a:ext cx="6120679" cy="4130040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CEB5551-8BDC-42DD-9656-BE134D9B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047F-7909-447A-8519-E840BF31D151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2022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B9697D-F5F2-454E-9A41-9F9C5229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삼성의 주인은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F1FC0B3-6A52-4569-A77C-008FCDD11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047F-7909-447A-8519-E840BF31D151}" type="slidenum">
              <a:rPr lang="ko-KR" altLang="en-US" smtClean="0"/>
              <a:pPr/>
              <a:t>16</a:t>
            </a:fld>
            <a:endParaRPr lang="ko-KR" altLang="en-US"/>
          </a:p>
        </p:txBody>
      </p:sp>
      <p:pic>
        <p:nvPicPr>
          <p:cNvPr id="6" name="Picture 2" descr="ì¼ì±ì ìì£¼ì£¼êµ¬ì±ì ëí ì´ë¯¸ì§ ê²ìê²°ê³¼">
            <a:extLst>
              <a:ext uri="{FF2B5EF4-FFF2-40B4-BE49-F238E27FC236}">
                <a16:creationId xmlns:a16="http://schemas.microsoft.com/office/drawing/2014/main" id="{DBDB004B-658E-48B6-B843-2D2D20F6A3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79" y="1772815"/>
            <a:ext cx="7406640" cy="434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23AA0660-E382-4C69-B5B8-AD8DAE408B4C}"/>
              </a:ext>
            </a:extLst>
          </p:cNvPr>
          <p:cNvSpPr/>
          <p:nvPr/>
        </p:nvSpPr>
        <p:spPr>
          <a:xfrm>
            <a:off x="2411760" y="5013176"/>
            <a:ext cx="1584176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563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C0DD7BF-8F3D-4D34-A37A-85563D3D6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2C64D9-D855-4343-BB40-3E465EFF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6D061A-80BB-4A08-8350-176FFFDCC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E3AA470-3B69-490E-97A2-0A6A6AB58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1575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713BAD8-E33C-42AC-A8E6-8F3D8B376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4708" y="246887"/>
            <a:ext cx="3298316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32979E2-B89C-40AF-BC3B-F1B518211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77713" y="4405863"/>
            <a:ext cx="207230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2D195C48-3B53-4363-9FA7-58E5976EA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450" y="246888"/>
            <a:ext cx="879348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70084AB-AAE7-44FA-B748-F0EA48159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353" y="857675"/>
            <a:ext cx="2335025" cy="3622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 latinLnBrk="0">
              <a:lnSpc>
                <a:spcPct val="85000"/>
              </a:lnSpc>
            </a:pPr>
            <a:r>
              <a:rPr lang="ko-KR" altLang="en-US" sz="4700" b="1" cap="all" dirty="0">
                <a:solidFill>
                  <a:srgbClr val="FFFFFF"/>
                </a:solidFill>
              </a:rPr>
              <a:t>엘리엇과</a:t>
            </a:r>
            <a:br>
              <a:rPr lang="en-US" altLang="ko-KR" sz="4700" b="1" cap="all" dirty="0">
                <a:solidFill>
                  <a:srgbClr val="FFFFFF"/>
                </a:solidFill>
              </a:rPr>
            </a:br>
            <a:r>
              <a:rPr lang="ko-KR" altLang="en-US" sz="4700" b="1" cap="all" dirty="0">
                <a:solidFill>
                  <a:srgbClr val="FFFFFF"/>
                </a:solidFill>
              </a:rPr>
              <a:t>삼성물산</a:t>
            </a:r>
            <a:endParaRPr lang="en-US" altLang="ko-KR" sz="4700" b="1" cap="all" dirty="0">
              <a:solidFill>
                <a:srgbClr val="FFFFFF"/>
              </a:solidFill>
            </a:endParaRP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47B9D00C-635D-40D9-8F07-289D2A4A7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5975" b="-2"/>
          <a:stretch/>
        </p:blipFill>
        <p:spPr>
          <a:xfrm>
            <a:off x="654048" y="857675"/>
            <a:ext cx="4534182" cy="5140669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EFB88BD-4714-458E-A4F6-414378481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3235" y="6223828"/>
            <a:ext cx="59814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B6D047F-7909-447A-8519-E840BF31D151}" type="slidenum">
              <a:rPr lang="en-US" altLang="ko-KR" sz="1200" smtClean="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17</a:t>
            </a:fld>
            <a:endParaRPr lang="en-US" altLang="ko-KR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126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24D445-4F03-4ED9-8A42-40284C84D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엘리엇과 삼성물산</a:t>
            </a:r>
          </a:p>
        </p:txBody>
      </p:sp>
      <p:pic>
        <p:nvPicPr>
          <p:cNvPr id="7" name="내용 개체 틀 6" descr="스크린샷이(가) 표시된 사진&#10;&#10;매우 높은 신뢰도로 생성된 설명">
            <a:extLst>
              <a:ext uri="{FF2B5EF4-FFF2-40B4-BE49-F238E27FC236}">
                <a16:creationId xmlns:a16="http://schemas.microsoft.com/office/drawing/2014/main" id="{C2EE1651-BD6D-481A-B8F0-1BFE1AF0D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81" y="1795380"/>
            <a:ext cx="5114055" cy="3881437"/>
          </a:xfr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6AF223A-2225-4CBC-9629-1219C5E06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047F-7909-447A-8519-E840BF31D151}" type="slidenum">
              <a:rPr lang="ko-KR" altLang="en-US" smtClean="0"/>
              <a:pPr/>
              <a:t>18</a:t>
            </a:fld>
            <a:endParaRPr lang="ko-KR" altLang="en-US"/>
          </a:p>
        </p:txBody>
      </p:sp>
      <p:pic>
        <p:nvPicPr>
          <p:cNvPr id="9" name="그림 8" descr="텍스트이(가) 표시된 사진&#10;&#10;매우 높은 신뢰도로 생성된 설명">
            <a:extLst>
              <a:ext uri="{FF2B5EF4-FFF2-40B4-BE49-F238E27FC236}">
                <a16:creationId xmlns:a16="http://schemas.microsoft.com/office/drawing/2014/main" id="{D42960A1-0B0A-4B57-AA83-BD37DFFF1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75" y="1569162"/>
            <a:ext cx="254317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78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이사회</a:t>
            </a:r>
            <a:r>
              <a:rPr lang="en-US" altLang="ko-KR" sz="1800" dirty="0"/>
              <a:t>p.37</a:t>
            </a:r>
            <a:endParaRPr lang="ko-KR" altLang="en-US" dirty="0"/>
          </a:p>
        </p:txBody>
      </p:sp>
      <p:pic>
        <p:nvPicPr>
          <p:cNvPr id="4" name="내용 개체 틀 3" descr="KBS이사회모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61098" y="3357386"/>
            <a:ext cx="3767134" cy="2478775"/>
          </a:xfrm>
        </p:spPr>
      </p:pic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AAA39A64-DD3B-45DB-8E02-14172360D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047F-7909-447A-8519-E840BF31D151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384499" y="3013853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KBS</a:t>
            </a:r>
            <a:r>
              <a:rPr lang="ko-KR" altLang="en-US" dirty="0"/>
              <a:t>이사회 전경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0110" y="1647700"/>
            <a:ext cx="6572210" cy="176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ko-KR" sz="2400" dirty="0">
                <a:latin typeface="+mj-ea"/>
                <a:ea typeface="+mj-ea"/>
              </a:rPr>
              <a:t> </a:t>
            </a:r>
            <a:r>
              <a:rPr lang="ko-KR" altLang="en-US" sz="2400" dirty="0">
                <a:latin typeface="+mj-ea"/>
                <a:ea typeface="+mj-ea"/>
              </a:rPr>
              <a:t>이사로 구성된 회사업무 수행 최고기구</a:t>
            </a:r>
            <a:endParaRPr lang="en-US" altLang="ko-KR" sz="2400" dirty="0">
              <a:latin typeface="+mj-ea"/>
              <a:ea typeface="+mj-ea"/>
            </a:endParaRP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ko-KR" sz="2400" dirty="0">
                <a:latin typeface="+mj-ea"/>
                <a:ea typeface="+mj-ea"/>
              </a:rPr>
              <a:t> </a:t>
            </a:r>
            <a:r>
              <a:rPr lang="ko-KR" altLang="en-US" sz="2400" dirty="0">
                <a:latin typeface="+mj-ea"/>
                <a:ea typeface="+mj-ea"/>
              </a:rPr>
              <a:t>이사는 주주총회에서 선출</a:t>
            </a:r>
            <a:endParaRPr lang="en-US" altLang="ko-KR" sz="2400" dirty="0">
              <a:latin typeface="+mj-ea"/>
              <a:ea typeface="+mj-ea"/>
            </a:endParaRP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ko-KR" sz="2400" dirty="0">
                <a:latin typeface="+mj-ea"/>
                <a:ea typeface="+mj-ea"/>
              </a:rPr>
              <a:t> </a:t>
            </a:r>
            <a:r>
              <a:rPr lang="ko-KR" altLang="en-US" sz="2400" dirty="0">
                <a:latin typeface="+mj-ea"/>
                <a:ea typeface="+mj-ea"/>
              </a:rPr>
              <a:t>대표이사는 이사들 중에서 선출</a:t>
            </a:r>
            <a:endParaRPr lang="en-US" altLang="ko-KR" sz="2400" dirty="0">
              <a:latin typeface="+mj-ea"/>
              <a:ea typeface="+mj-ea"/>
            </a:endParaRP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ko-KR" sz="2400" dirty="0">
                <a:latin typeface="+mj-ea"/>
                <a:ea typeface="+mj-ea"/>
              </a:rPr>
              <a:t> </a:t>
            </a:r>
            <a:r>
              <a:rPr lang="ko-KR" altLang="en-US" sz="2400" dirty="0">
                <a:latin typeface="+mj-ea"/>
                <a:ea typeface="+mj-ea"/>
              </a:rPr>
              <a:t>등기이사 </a:t>
            </a:r>
            <a:r>
              <a:rPr lang="en-US" altLang="ko-KR" sz="2400" dirty="0">
                <a:latin typeface="+mj-ea"/>
                <a:ea typeface="+mj-ea"/>
              </a:rPr>
              <a:t>vs </a:t>
            </a:r>
            <a:r>
              <a:rPr lang="ko-KR" altLang="en-US" sz="2400" dirty="0">
                <a:latin typeface="+mj-ea"/>
                <a:ea typeface="+mj-ea"/>
              </a:rPr>
              <a:t>비등기이사</a:t>
            </a:r>
            <a:endParaRPr lang="en-US" altLang="ko-KR" sz="2400" dirty="0"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4164" y="3357386"/>
            <a:ext cx="17699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00B0F0"/>
                </a:solidFill>
              </a:rPr>
              <a:t>CEO</a:t>
            </a:r>
          </a:p>
          <a:p>
            <a:r>
              <a:rPr lang="en-US" altLang="ko-KR" sz="2800" b="1" dirty="0">
                <a:solidFill>
                  <a:srgbClr val="00B0F0"/>
                </a:solidFill>
              </a:rPr>
              <a:t>CFO</a:t>
            </a:r>
          </a:p>
          <a:p>
            <a:r>
              <a:rPr lang="en-US" altLang="ko-KR" sz="2800" b="1" dirty="0">
                <a:solidFill>
                  <a:srgbClr val="00B0F0"/>
                </a:solidFill>
              </a:rPr>
              <a:t>COO</a:t>
            </a:r>
          </a:p>
          <a:p>
            <a:r>
              <a:rPr lang="en-US" altLang="ko-KR" sz="2800" b="1" dirty="0">
                <a:solidFill>
                  <a:srgbClr val="00B0F0"/>
                </a:solidFill>
              </a:rPr>
              <a:t>CMO</a:t>
            </a:r>
          </a:p>
          <a:p>
            <a:r>
              <a:rPr lang="en-US" altLang="ko-KR" sz="2800" b="1" dirty="0">
                <a:solidFill>
                  <a:srgbClr val="00B0F0"/>
                </a:solidFill>
              </a:rPr>
              <a:t>CIO</a:t>
            </a:r>
          </a:p>
          <a:p>
            <a:r>
              <a:rPr lang="en-US" altLang="ko-KR" sz="2800" b="1" dirty="0">
                <a:solidFill>
                  <a:srgbClr val="00B0F0"/>
                </a:solidFill>
              </a:rPr>
              <a:t>CSO</a:t>
            </a:r>
            <a:endParaRPr lang="ko-KR" altLang="en-US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EAC6D6-434F-41F1-92C8-764FF894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경영이란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66B9C46-6B4A-4536-92E1-4A8C01F7A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조직의 목적을 달성하기 위해 자원을 계획</a:t>
            </a:r>
            <a:r>
              <a:rPr lang="en-US" altLang="ko-KR" dirty="0"/>
              <a:t>, </a:t>
            </a:r>
            <a:r>
              <a:rPr lang="ko-KR" altLang="en-US" dirty="0"/>
              <a:t>조직</a:t>
            </a:r>
            <a:r>
              <a:rPr lang="en-US" altLang="ko-KR" dirty="0"/>
              <a:t>, </a:t>
            </a:r>
            <a:r>
              <a:rPr lang="ko-KR" altLang="en-US" dirty="0"/>
              <a:t>지휘</a:t>
            </a:r>
            <a:r>
              <a:rPr lang="en-US" altLang="ko-KR" dirty="0"/>
              <a:t>, </a:t>
            </a:r>
            <a:r>
              <a:rPr lang="ko-KR" altLang="en-US" dirty="0"/>
              <a:t>통제하는 일련의 활동 또는 관리과정</a:t>
            </a:r>
            <a:endParaRPr lang="en-US" altLang="ko-KR" dirty="0"/>
          </a:p>
          <a:p>
            <a:r>
              <a:rPr lang="ko-KR" altLang="en-US" dirty="0">
                <a:solidFill>
                  <a:srgbClr val="00206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이익을 얻기 위해 </a:t>
            </a:r>
            <a:r>
              <a:rPr lang="en-US" altLang="ko-KR" dirty="0">
                <a:solidFill>
                  <a:srgbClr val="00206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), (    ), (    )</a:t>
            </a:r>
            <a:r>
              <a:rPr lang="ko-KR" altLang="en-US" dirty="0">
                <a:solidFill>
                  <a:srgbClr val="00206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자원을 결합하고 조정하는 과정</a:t>
            </a:r>
            <a:endParaRPr lang="en-US" altLang="ko-KR" dirty="0">
              <a:solidFill>
                <a:srgbClr val="00206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최소투입으로 최대산출을 고민</a:t>
            </a:r>
            <a:endParaRPr lang="en-US" altLang="ko-KR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경영학이란</a:t>
            </a:r>
            <a:r>
              <a:rPr lang="en-US" altLang="ko-KR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 </a:t>
            </a:r>
            <a:r>
              <a:rPr lang="ko-KR" altLang="en-US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비즈니스 성과를 높이고 경영자원</a:t>
            </a:r>
            <a:r>
              <a:rPr lang="en-US" altLang="ko-KR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사람</a:t>
            </a:r>
            <a:r>
              <a:rPr lang="en-US" altLang="ko-KR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자재</a:t>
            </a:r>
            <a:r>
              <a:rPr lang="en-US" altLang="ko-KR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돈</a:t>
            </a:r>
            <a:r>
              <a:rPr lang="en-US" altLang="ko-KR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정보 등</a:t>
            </a:r>
            <a:r>
              <a:rPr lang="en-US" altLang="ko-KR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을 이용해 조직을 원활하게 운영하기 위한 학문</a:t>
            </a:r>
            <a:endParaRPr lang="en-US" altLang="ko-KR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3182CE4-44DE-4C94-92A8-29451E113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047F-7909-447A-8519-E840BF31D151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284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41D3CC-2D2E-4485-8449-C8CD15073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소유와 경영의 분리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8905F4F-136F-45E6-8250-0ED9A3840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047F-7909-447A-8519-E840BF31D151}" type="slidenum">
              <a:rPr lang="ko-KR" altLang="en-US" smtClean="0"/>
              <a:pPr/>
              <a:t>20</a:t>
            </a:fld>
            <a:endParaRPr lang="ko-KR" altLang="en-US"/>
          </a:p>
        </p:txBody>
      </p:sp>
      <p:pic>
        <p:nvPicPr>
          <p:cNvPr id="6" name="내용 개체 틀 7" descr="소유경영분리도.jpg">
            <a:extLst>
              <a:ext uri="{FF2B5EF4-FFF2-40B4-BE49-F238E27FC236}">
                <a16:creationId xmlns:a16="http://schemas.microsoft.com/office/drawing/2014/main" id="{0813E76F-FF7B-4D21-AF34-88F9AB623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67985" y="2123737"/>
            <a:ext cx="6068994" cy="38983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3B00E69D-1DC5-4AE5-AE47-FA8CAC5F9F61}"/>
              </a:ext>
            </a:extLst>
          </p:cNvPr>
          <p:cNvSpPr/>
          <p:nvPr/>
        </p:nvSpPr>
        <p:spPr>
          <a:xfrm>
            <a:off x="1491892" y="1653517"/>
            <a:ext cx="6145087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소유와 경영의 분리</a:t>
            </a:r>
            <a:r>
              <a:rPr lang="en-US" altLang="ko-KR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제임스 </a:t>
            </a:r>
            <a:r>
              <a:rPr lang="ko-KR" altLang="en-US" sz="24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버넘</a:t>
            </a:r>
            <a:r>
              <a:rPr lang="en-US" altLang="ko-KR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 : </a:t>
            </a:r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주인은 주주</a:t>
            </a:r>
            <a:r>
              <a:rPr lang="en-US" altLang="ko-KR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경영은 이사</a:t>
            </a:r>
          </a:p>
        </p:txBody>
      </p:sp>
    </p:spTree>
    <p:extLst>
      <p:ext uri="{BB962C8B-B14F-4D97-AF65-F5344CB8AC3E}">
        <p14:creationId xmlns:p14="http://schemas.microsoft.com/office/powerpoint/2010/main" val="4273031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감사와 감사위원회</a:t>
            </a:r>
            <a:r>
              <a:rPr lang="en-US" altLang="ko-KR" sz="1800" dirty="0"/>
              <a:t>p.40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C680FCD-2CBC-49F2-B1D5-E57D2B54C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047F-7909-447A-8519-E840BF31D151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F87D940-1C13-4996-869A-A4573132C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043" y="1819729"/>
            <a:ext cx="7404653" cy="40386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ko-KR" altLang="en-US" sz="24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감사</a:t>
            </a:r>
            <a:endParaRPr lang="en-US" altLang="ko-KR" sz="2400" b="1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457200" lvl="1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ko-KR" altLang="en-US" sz="22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주주총회에서 선출</a:t>
            </a:r>
            <a:endParaRPr lang="en-US" altLang="ko-KR" sz="2200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457200" lvl="1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ko-KR" altLang="en-US" sz="22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자본금 </a:t>
            </a:r>
            <a:r>
              <a:rPr lang="en-US" altLang="ko-KR" sz="22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10</a:t>
            </a:r>
            <a:r>
              <a:rPr lang="ko-KR" altLang="en-US" sz="22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억 이상</a:t>
            </a:r>
            <a:endParaRPr lang="en-US" altLang="ko-KR" sz="2200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457200" lvl="1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ko-KR" altLang="en-US" sz="22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회계감사와 업무감사</a:t>
            </a:r>
            <a:endParaRPr lang="en-US" altLang="ko-KR" sz="2200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285750" indent="-28575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ko-KR" altLang="en-US" sz="24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감사위원회</a:t>
            </a:r>
            <a:r>
              <a:rPr lang="ko-KR" altLang="en-US" sz="24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2400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457200" lvl="1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ko-KR" altLang="en-US" sz="22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상장회사는 의무</a:t>
            </a:r>
            <a:endParaRPr lang="en-US" altLang="ko-KR" sz="2200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457200" lvl="1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ko-KR" sz="22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3</a:t>
            </a:r>
            <a:r>
              <a:rPr lang="ko-KR" altLang="en-US" sz="22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명 이상 이사로 구성</a:t>
            </a:r>
            <a:endParaRPr lang="en-US" altLang="ko-KR" sz="2200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457200" lvl="1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ko-KR" sz="22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2/3 </a:t>
            </a:r>
            <a:r>
              <a:rPr lang="ko-KR" altLang="en-US" sz="22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사외이사로 구성</a:t>
            </a:r>
            <a:endParaRPr lang="en-US" altLang="ko-KR" sz="2200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5D79148-3C79-4832-A6EB-7CE5C6C6A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036" y="1668370"/>
            <a:ext cx="3533775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28D55E-8471-4528-98CD-474712E0D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上場</a:t>
            </a:r>
            <a:r>
              <a:rPr lang="en-US" altLang="ko-KR" dirty="0"/>
              <a:t>(</a:t>
            </a:r>
            <a:r>
              <a:rPr lang="ko-KR" altLang="en-US" dirty="0"/>
              <a:t>상장</a:t>
            </a:r>
            <a:r>
              <a:rPr lang="en-US" altLang="ko-KR" dirty="0"/>
              <a:t>)</a:t>
            </a:r>
            <a:r>
              <a:rPr lang="ko-KR" altLang="en-US" dirty="0"/>
              <a:t>이란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C254FA9-6DAE-4FDF-8379-745F7623F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047F-7909-447A-8519-E840BF31D151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6D73250-B928-4EA6-92BA-AAFDABBC0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400" b="1" dirty="0">
                <a:solidFill>
                  <a:schemeClr val="tx1"/>
                </a:solidFill>
              </a:rPr>
              <a:t>코스피</a:t>
            </a:r>
            <a:endParaRPr lang="en-US" altLang="ko-KR" sz="2400" b="1" dirty="0">
              <a:solidFill>
                <a:schemeClr val="tx1"/>
              </a:solidFill>
            </a:endParaRPr>
          </a:p>
          <a:p>
            <a:r>
              <a:rPr lang="ko-KR" altLang="en-US" sz="2400" b="1" dirty="0">
                <a:solidFill>
                  <a:schemeClr val="tx1"/>
                </a:solidFill>
              </a:rPr>
              <a:t>코스닥</a:t>
            </a:r>
            <a:endParaRPr lang="en-US" altLang="ko-KR" sz="2400" b="1" dirty="0">
              <a:solidFill>
                <a:schemeClr val="tx1"/>
              </a:solidFill>
            </a:endParaRPr>
          </a:p>
          <a:p>
            <a:r>
              <a:rPr lang="ko-KR" altLang="en-US" sz="2400" b="1" dirty="0" err="1">
                <a:solidFill>
                  <a:schemeClr val="tx1"/>
                </a:solidFill>
              </a:rPr>
              <a:t>코넥스</a:t>
            </a:r>
            <a:endParaRPr lang="en-US" altLang="ko-KR" sz="2400" b="1" dirty="0">
              <a:solidFill>
                <a:schemeClr val="tx1"/>
              </a:solidFill>
            </a:endParaRPr>
          </a:p>
          <a:p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7E8893A-C948-4D7D-B6E0-DDB19DB4B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057400"/>
            <a:ext cx="5730606" cy="359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37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6BE2C4A-751B-4EE8-9285-7D1882E49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B6D047F-7909-447A-8519-E840BF31D151}" type="slidenum">
              <a:rPr lang="en-US" altLang="ko-KR" smtClean="0"/>
              <a:pPr defTabSz="914400">
                <a:spcAft>
                  <a:spcPts val="600"/>
                </a:spcAft>
              </a:pPr>
              <a:t>23</a:t>
            </a:fld>
            <a:endParaRPr lang="en-US" altLang="ko-K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2E5E7C-5AB1-4689-9DF9-6F59678C87FF}"/>
              </a:ext>
            </a:extLst>
          </p:cNvPr>
          <p:cNvSpPr txBox="1"/>
          <p:nvPr/>
        </p:nvSpPr>
        <p:spPr>
          <a:xfrm>
            <a:off x="4265633" y="3105834"/>
            <a:ext cx="87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주가</a:t>
            </a:r>
            <a:endParaRPr lang="en-US" altLang="ko-KR" b="1" dirty="0"/>
          </a:p>
          <a:p>
            <a:r>
              <a:rPr lang="ko-KR" altLang="en-US" b="1" dirty="0"/>
              <a:t>사례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C8E6EA1C-71B7-45C5-B40D-8790153A2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009" y="1009375"/>
            <a:ext cx="4014095" cy="4961867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529DFA3-F4B2-44E3-9A1D-EB0F2CAC9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896" y="1009376"/>
            <a:ext cx="4029004" cy="496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63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68FEE71-9732-4F54-B456-BC8632BD8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047F-7909-447A-8519-E840BF31D151}" type="slidenum">
              <a:rPr lang="ko-KR" altLang="en-US" smtClean="0"/>
              <a:pPr/>
              <a:t>24</a:t>
            </a:fld>
            <a:endParaRPr lang="ko-KR" altLang="en-US"/>
          </a:p>
        </p:txBody>
      </p:sp>
      <p:pic>
        <p:nvPicPr>
          <p:cNvPr id="9" name="내용 개체 틀 8">
            <a:extLst>
              <a:ext uri="{FF2B5EF4-FFF2-40B4-BE49-F238E27FC236}">
                <a16:creationId xmlns:a16="http://schemas.microsoft.com/office/drawing/2014/main" id="{1A131459-3639-4F0D-8879-9D1E84E426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88640"/>
            <a:ext cx="4104456" cy="648072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E2F1ADA-6645-4FF1-8493-0A06D7888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3" y="188640"/>
            <a:ext cx="4131161" cy="6480720"/>
          </a:xfrm>
          <a:prstGeom prst="rect">
            <a:avLst/>
          </a:prstGeom>
        </p:spPr>
      </p:pic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5D3E679F-E57B-4A93-8437-04B2D0D330D9}"/>
              </a:ext>
            </a:extLst>
          </p:cNvPr>
          <p:cNvSpPr/>
          <p:nvPr/>
        </p:nvSpPr>
        <p:spPr>
          <a:xfrm>
            <a:off x="1043608" y="5445224"/>
            <a:ext cx="1008112" cy="4320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AC65DD24-4355-4DCD-AA2C-FA40270FD8FA}"/>
              </a:ext>
            </a:extLst>
          </p:cNvPr>
          <p:cNvSpPr/>
          <p:nvPr/>
        </p:nvSpPr>
        <p:spPr>
          <a:xfrm>
            <a:off x="5724128" y="5445224"/>
            <a:ext cx="1008112" cy="4320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406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CC0CFA-0719-48E5-B5E0-BE1C1B7AE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무슨 일을 하는 회사일까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2D6EF3EF-523F-4478-B3CE-A0B4727B50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688" y="1965960"/>
            <a:ext cx="3000945" cy="4038600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117497A-A9D0-4863-893D-178B0533E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047F-7909-447A-8519-E840BF31D151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4780892-BACA-4E61-B0FD-806DB6533211}"/>
              </a:ext>
            </a:extLst>
          </p:cNvPr>
          <p:cNvSpPr/>
          <p:nvPr/>
        </p:nvSpPr>
        <p:spPr>
          <a:xfrm>
            <a:off x="4067944" y="1772816"/>
            <a:ext cx="45730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br>
              <a:rPr lang="ko-KR" altLang="en-US" dirty="0"/>
            </a:br>
            <a:r>
              <a:rPr lang="ko-KR" altLang="en-US" dirty="0">
                <a:latin typeface="+mj-ea"/>
                <a:ea typeface="+mj-ea"/>
              </a:rPr>
              <a:t>베트남 하노이에서 개최된 제</a:t>
            </a:r>
            <a:r>
              <a:rPr lang="en-US" altLang="ko-KR" dirty="0">
                <a:latin typeface="+mj-ea"/>
                <a:ea typeface="+mj-ea"/>
              </a:rPr>
              <a:t>2</a:t>
            </a:r>
            <a:r>
              <a:rPr lang="ko-KR" altLang="en-US" dirty="0">
                <a:latin typeface="+mj-ea"/>
                <a:ea typeface="+mj-ea"/>
              </a:rPr>
              <a:t>차 북미정상회담이 사실상 결렬됐다는 소식에 남북 </a:t>
            </a:r>
            <a:r>
              <a:rPr lang="ko-KR" altLang="en-US" dirty="0" err="1">
                <a:latin typeface="+mj-ea"/>
                <a:ea typeface="+mj-ea"/>
              </a:rPr>
              <a:t>경협주</a:t>
            </a:r>
            <a:r>
              <a:rPr lang="ko-KR" altLang="en-US" dirty="0">
                <a:latin typeface="+mj-ea"/>
                <a:ea typeface="+mj-ea"/>
              </a:rPr>
              <a:t> 주가가 장 막판 폭락했다</a:t>
            </a:r>
            <a:r>
              <a:rPr lang="en-US" altLang="ko-KR" dirty="0">
                <a:latin typeface="+mj-ea"/>
                <a:ea typeface="+mj-ea"/>
              </a:rPr>
              <a:t>.  </a:t>
            </a:r>
            <a:br>
              <a:rPr lang="en-US" altLang="ko-KR" dirty="0">
                <a:latin typeface="+mj-ea"/>
                <a:ea typeface="+mj-ea"/>
              </a:rPr>
            </a:br>
            <a:br>
              <a:rPr lang="en-US" altLang="ko-KR" dirty="0">
                <a:latin typeface="+mj-ea"/>
                <a:ea typeface="+mj-ea"/>
              </a:rPr>
            </a:br>
            <a:r>
              <a:rPr lang="en-US" altLang="ko-KR" dirty="0">
                <a:latin typeface="+mj-ea"/>
                <a:ea typeface="+mj-ea"/>
              </a:rPr>
              <a:t>28</a:t>
            </a:r>
            <a:r>
              <a:rPr lang="ko-KR" altLang="en-US" dirty="0">
                <a:latin typeface="+mj-ea"/>
                <a:ea typeface="+mj-ea"/>
              </a:rPr>
              <a:t>일 한국거래소에 따르면 이날 금강산 관광지구 고성봉에 </a:t>
            </a:r>
            <a:r>
              <a:rPr lang="en-US" altLang="ko-KR" dirty="0">
                <a:latin typeface="+mj-ea"/>
                <a:ea typeface="+mj-ea"/>
              </a:rPr>
              <a:t>'</a:t>
            </a:r>
            <a:r>
              <a:rPr lang="ko-KR" altLang="en-US" u="sng" dirty="0">
                <a:solidFill>
                  <a:srgbClr val="0000BB"/>
                </a:solidFill>
                <a:latin typeface="+mj-ea"/>
                <a:ea typeface="+mj-ea"/>
                <a:hlinkClick r:id="rId3"/>
              </a:rPr>
              <a:t>골프</a:t>
            </a:r>
            <a:r>
              <a:rPr lang="en-US" altLang="ko-KR" dirty="0">
                <a:latin typeface="+mj-ea"/>
                <a:ea typeface="+mj-ea"/>
              </a:rPr>
              <a:t>·</a:t>
            </a:r>
            <a:r>
              <a:rPr lang="ko-KR" altLang="en-US" dirty="0">
                <a:latin typeface="+mj-ea"/>
                <a:ea typeface="+mj-ea"/>
              </a:rPr>
              <a:t>온천 </a:t>
            </a:r>
            <a:r>
              <a:rPr lang="ko-KR" altLang="en-US" u="sng" dirty="0">
                <a:solidFill>
                  <a:srgbClr val="0000BB"/>
                </a:solidFill>
                <a:latin typeface="+mj-ea"/>
                <a:ea typeface="+mj-ea"/>
                <a:hlinkClick r:id="rId3"/>
              </a:rPr>
              <a:t>리조트</a:t>
            </a:r>
            <a:r>
              <a:rPr lang="en-US" altLang="ko-KR" dirty="0">
                <a:latin typeface="+mj-ea"/>
                <a:ea typeface="+mj-ea"/>
              </a:rPr>
              <a:t>'</a:t>
            </a:r>
            <a:r>
              <a:rPr lang="ko-KR" altLang="en-US" dirty="0">
                <a:latin typeface="+mj-ea"/>
                <a:ea typeface="+mj-ea"/>
              </a:rPr>
              <a:t>를 보유하고 있어 남북경협주로 꼽히던 </a:t>
            </a:r>
            <a:r>
              <a:rPr lang="ko-KR" altLang="en-US" dirty="0" err="1">
                <a:latin typeface="+mj-ea"/>
                <a:ea typeface="+mj-ea"/>
              </a:rPr>
              <a:t>아난티이</a:t>
            </a:r>
            <a:r>
              <a:rPr lang="ko-KR" altLang="en-US" dirty="0">
                <a:latin typeface="+mj-ea"/>
                <a:ea typeface="+mj-ea"/>
              </a:rPr>
              <a:t> 전 거래일보다 </a:t>
            </a:r>
            <a:r>
              <a:rPr lang="en-US" altLang="ko-KR" dirty="0">
                <a:latin typeface="+mj-ea"/>
                <a:ea typeface="+mj-ea"/>
              </a:rPr>
              <a:t>25.83%(7350</a:t>
            </a:r>
            <a:r>
              <a:rPr lang="ko-KR" altLang="en-US" dirty="0">
                <a:latin typeface="+mj-ea"/>
                <a:ea typeface="+mj-ea"/>
              </a:rPr>
              <a:t>원</a:t>
            </a:r>
            <a:r>
              <a:rPr lang="en-US" altLang="ko-KR" dirty="0">
                <a:latin typeface="+mj-ea"/>
                <a:ea typeface="+mj-ea"/>
              </a:rPr>
              <a:t>) </a:t>
            </a:r>
            <a:r>
              <a:rPr lang="ko-KR" altLang="en-US" dirty="0">
                <a:latin typeface="+mj-ea"/>
                <a:ea typeface="+mj-ea"/>
              </a:rPr>
              <a:t>하락한 </a:t>
            </a:r>
            <a:r>
              <a:rPr lang="en-US" altLang="ko-KR" dirty="0">
                <a:latin typeface="+mj-ea"/>
                <a:ea typeface="+mj-ea"/>
              </a:rPr>
              <a:t>2</a:t>
            </a:r>
            <a:r>
              <a:rPr lang="ko-KR" altLang="en-US" dirty="0">
                <a:latin typeface="+mj-ea"/>
                <a:ea typeface="+mj-ea"/>
              </a:rPr>
              <a:t>만</a:t>
            </a:r>
            <a:r>
              <a:rPr lang="en-US" altLang="ko-KR" dirty="0">
                <a:latin typeface="+mj-ea"/>
                <a:ea typeface="+mj-ea"/>
              </a:rPr>
              <a:t>1100</a:t>
            </a:r>
            <a:r>
              <a:rPr lang="ko-KR" altLang="en-US" dirty="0">
                <a:latin typeface="+mj-ea"/>
                <a:ea typeface="+mj-ea"/>
              </a:rPr>
              <a:t>원에 장을 마쳤다</a:t>
            </a:r>
            <a:r>
              <a:rPr lang="en-US" altLang="ko-KR" dirty="0">
                <a:latin typeface="+mj-ea"/>
                <a:ea typeface="+mj-ea"/>
              </a:rPr>
              <a:t>.  </a:t>
            </a:r>
            <a:br>
              <a:rPr lang="en-US" altLang="ko-KR" dirty="0">
                <a:latin typeface="+mj-ea"/>
                <a:ea typeface="+mj-ea"/>
              </a:rPr>
            </a:br>
            <a:br>
              <a:rPr lang="en-US" altLang="ko-KR" dirty="0">
                <a:latin typeface="+mj-ea"/>
                <a:ea typeface="+mj-ea"/>
              </a:rPr>
            </a:br>
            <a:r>
              <a:rPr lang="ko-KR" altLang="en-US" dirty="0">
                <a:latin typeface="+mj-ea"/>
                <a:ea typeface="+mj-ea"/>
              </a:rPr>
              <a:t>대표적으로 </a:t>
            </a:r>
            <a:r>
              <a:rPr lang="ko-KR" altLang="en-US" b="1" dirty="0">
                <a:solidFill>
                  <a:srgbClr val="FF0000"/>
                </a:solidFill>
                <a:latin typeface="+mj-ea"/>
                <a:ea typeface="+mj-ea"/>
              </a:rPr>
              <a:t>부산산업</a:t>
            </a:r>
            <a:r>
              <a:rPr lang="en-US" altLang="ko-KR" b="1" dirty="0">
                <a:solidFill>
                  <a:srgbClr val="FF0000"/>
                </a:solidFill>
                <a:latin typeface="+mj-ea"/>
                <a:ea typeface="+mj-ea"/>
              </a:rPr>
              <a:t>(-17.38%),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>
                <a:latin typeface="+mj-ea"/>
                <a:ea typeface="+mj-ea"/>
              </a:rPr>
              <a:t>한라</a:t>
            </a:r>
            <a:r>
              <a:rPr lang="en-US" altLang="ko-KR" dirty="0">
                <a:latin typeface="+mj-ea"/>
                <a:ea typeface="+mj-ea"/>
              </a:rPr>
              <a:t>(-10.54%), </a:t>
            </a:r>
            <a:r>
              <a:rPr lang="ko-KR" altLang="en-US" dirty="0">
                <a:latin typeface="+mj-ea"/>
                <a:ea typeface="+mj-ea"/>
              </a:rPr>
              <a:t>특수건설</a:t>
            </a:r>
            <a:r>
              <a:rPr lang="en-US" altLang="ko-KR" dirty="0">
                <a:latin typeface="+mj-ea"/>
                <a:ea typeface="+mj-ea"/>
              </a:rPr>
              <a:t>(-20.9%), </a:t>
            </a:r>
            <a:r>
              <a:rPr lang="ko-KR" altLang="en-US" dirty="0" err="1">
                <a:latin typeface="+mj-ea"/>
                <a:ea typeface="+mj-ea"/>
              </a:rPr>
              <a:t>리노스</a:t>
            </a:r>
            <a:r>
              <a:rPr lang="en-US" altLang="ko-KR" dirty="0">
                <a:latin typeface="+mj-ea"/>
                <a:ea typeface="+mj-ea"/>
              </a:rPr>
              <a:t>(-9.3%), </a:t>
            </a:r>
            <a:r>
              <a:rPr lang="ko-KR" altLang="en-US" dirty="0" err="1">
                <a:latin typeface="+mj-ea"/>
                <a:ea typeface="+mj-ea"/>
              </a:rPr>
              <a:t>대아티아이</a:t>
            </a:r>
            <a:r>
              <a:rPr lang="en-US" altLang="ko-KR" dirty="0">
                <a:latin typeface="+mj-ea"/>
                <a:ea typeface="+mj-ea"/>
              </a:rPr>
              <a:t>(-21.57%), </a:t>
            </a:r>
            <a:r>
              <a:rPr lang="ko-KR" altLang="en-US" dirty="0">
                <a:latin typeface="+mj-ea"/>
                <a:ea typeface="+mj-ea"/>
              </a:rPr>
              <a:t>우원개발</a:t>
            </a:r>
            <a:r>
              <a:rPr lang="en-US" altLang="ko-KR" dirty="0">
                <a:latin typeface="+mj-ea"/>
                <a:ea typeface="+mj-ea"/>
              </a:rPr>
              <a:t>(-21.58%), </a:t>
            </a:r>
            <a:r>
              <a:rPr lang="ko-KR" altLang="en-US" dirty="0" err="1">
                <a:latin typeface="+mj-ea"/>
                <a:ea typeface="+mj-ea"/>
              </a:rPr>
              <a:t>현대로템</a:t>
            </a:r>
            <a:r>
              <a:rPr lang="en-US" altLang="ko-KR" dirty="0">
                <a:latin typeface="+mj-ea"/>
                <a:ea typeface="+mj-ea"/>
              </a:rPr>
              <a:t>(-12.2%) </a:t>
            </a:r>
            <a:r>
              <a:rPr lang="ko-KR" altLang="en-US" dirty="0">
                <a:latin typeface="+mj-ea"/>
                <a:ea typeface="+mj-ea"/>
              </a:rPr>
              <a:t>등이 큰 폭으로 하락했다</a:t>
            </a:r>
            <a:r>
              <a:rPr lang="en-US" altLang="ko-KR" dirty="0">
                <a:latin typeface="+mj-ea"/>
                <a:ea typeface="+mj-ea"/>
              </a:rPr>
              <a:t>.</a:t>
            </a:r>
            <a:endParaRPr lang="en-US" altLang="ko-KR" dirty="0"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20435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토론해 봅시다</a:t>
            </a:r>
            <a:r>
              <a:rPr lang="en-US" altLang="ko-KR" dirty="0"/>
              <a:t>…</a:t>
            </a:r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853511E-6FCF-484D-A974-5835B7606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047F-7909-447A-8519-E840BF31D151}" type="slidenum">
              <a:rPr lang="ko-KR" altLang="en-US" smtClean="0"/>
              <a:pPr/>
              <a:t>26</a:t>
            </a:fld>
            <a:endParaRPr lang="ko-KR" altLang="en-US"/>
          </a:p>
        </p:txBody>
      </p:sp>
      <p:pic>
        <p:nvPicPr>
          <p:cNvPr id="4" name="그림 3" descr="토론모습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8847" y="3225881"/>
            <a:ext cx="2905125" cy="1571625"/>
          </a:xfrm>
          <a:prstGeom prst="rect">
            <a:avLst/>
          </a:prstGeom>
        </p:spPr>
      </p:pic>
      <p:sp>
        <p:nvSpPr>
          <p:cNvPr id="5" name="타원형 설명선 4"/>
          <p:cNvSpPr/>
          <p:nvPr/>
        </p:nvSpPr>
        <p:spPr>
          <a:xfrm>
            <a:off x="4716015" y="1619785"/>
            <a:ext cx="3744415" cy="1214446"/>
          </a:xfrm>
          <a:prstGeom prst="wedgeEllipseCallout">
            <a:avLst>
              <a:gd name="adj1" fmla="val 5913"/>
              <a:gd name="adj2" fmla="val 8490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+mj-ea"/>
                <a:ea typeface="+mj-ea"/>
              </a:rPr>
              <a:t>소유와 경영을 분리해서 운영하는게 좋을까</a:t>
            </a:r>
            <a:r>
              <a:rPr lang="en-US" altLang="ko-KR" dirty="0">
                <a:latin typeface="+mj-ea"/>
                <a:ea typeface="+mj-ea"/>
              </a:rPr>
              <a:t>?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67544" y="2062125"/>
            <a:ext cx="3744415" cy="140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+mj-ea"/>
                <a:ea typeface="+mj-ea"/>
              </a:rPr>
              <a:t>주주</a:t>
            </a:r>
            <a:r>
              <a:rPr lang="en-US" altLang="ko-KR" sz="2400" dirty="0">
                <a:latin typeface="+mj-ea"/>
                <a:ea typeface="+mj-ea"/>
              </a:rPr>
              <a:t>/</a:t>
            </a:r>
            <a:r>
              <a:rPr lang="ko-KR" altLang="en-US" sz="2400" dirty="0">
                <a:latin typeface="+mj-ea"/>
                <a:ea typeface="+mj-ea"/>
              </a:rPr>
              <a:t>주주총회</a:t>
            </a:r>
            <a:endParaRPr lang="en-US" altLang="ko-KR" sz="2400" dirty="0">
              <a:latin typeface="+mj-ea"/>
              <a:ea typeface="+mj-ea"/>
            </a:endParaRP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+mj-ea"/>
                <a:ea typeface="+mj-ea"/>
              </a:rPr>
              <a:t>감사</a:t>
            </a:r>
            <a:r>
              <a:rPr lang="en-US" altLang="ko-KR" sz="2400" dirty="0">
                <a:latin typeface="+mj-ea"/>
                <a:ea typeface="+mj-ea"/>
              </a:rPr>
              <a:t>/</a:t>
            </a:r>
            <a:r>
              <a:rPr lang="ko-KR" altLang="en-US" sz="2400" dirty="0">
                <a:latin typeface="+mj-ea"/>
                <a:ea typeface="+mj-ea"/>
              </a:rPr>
              <a:t>감사위원회</a:t>
            </a:r>
            <a:endParaRPr lang="en-US" altLang="ko-KR" sz="2400" dirty="0">
              <a:latin typeface="+mj-ea"/>
              <a:ea typeface="+mj-ea"/>
            </a:endParaRP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+mj-ea"/>
                <a:ea typeface="+mj-ea"/>
              </a:rPr>
              <a:t>이사회</a:t>
            </a:r>
            <a:r>
              <a:rPr lang="en-US" altLang="ko-KR" sz="2400" dirty="0">
                <a:latin typeface="+mj-ea"/>
                <a:ea typeface="+mj-ea"/>
              </a:rPr>
              <a:t>/</a:t>
            </a:r>
            <a:r>
              <a:rPr lang="ko-KR" altLang="en-US" sz="2400" dirty="0">
                <a:latin typeface="+mj-ea"/>
                <a:ea typeface="+mj-ea"/>
              </a:rPr>
              <a:t>대표이사</a:t>
            </a:r>
            <a:endParaRPr lang="en-US" altLang="ko-KR" sz="2400" dirty="0">
              <a:latin typeface="+mj-ea"/>
              <a:ea typeface="+mj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6DE2B3-93EE-48C1-8F9A-6ABAFD7A8197}"/>
              </a:ext>
            </a:extLst>
          </p:cNvPr>
          <p:cNvSpPr txBox="1"/>
          <p:nvPr/>
        </p:nvSpPr>
        <p:spPr>
          <a:xfrm>
            <a:off x="960967" y="4011693"/>
            <a:ext cx="3456383" cy="11289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>
                <a:latin typeface="+mj-ea"/>
                <a:ea typeface="+mj-ea"/>
              </a:rPr>
              <a:t>오너 </a:t>
            </a:r>
            <a:r>
              <a:rPr lang="en-US" altLang="ko-KR" sz="2400" b="1" dirty="0">
                <a:latin typeface="+mj-ea"/>
                <a:ea typeface="+mj-ea"/>
              </a:rPr>
              <a:t>vs </a:t>
            </a:r>
            <a:r>
              <a:rPr lang="ko-KR" altLang="en-US" sz="2400" b="1" dirty="0">
                <a:latin typeface="+mj-ea"/>
                <a:ea typeface="+mj-ea"/>
              </a:rPr>
              <a:t>전문경영인</a:t>
            </a:r>
            <a:endParaRPr lang="en-US" altLang="ko-KR" sz="2400" b="1" dirty="0"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 err="1">
                <a:latin typeface="+mj-ea"/>
                <a:ea typeface="+mj-ea"/>
              </a:rPr>
              <a:t>모럴헤저드란</a:t>
            </a:r>
            <a:r>
              <a:rPr lang="en-US" altLang="ko-KR" sz="2400" b="1" dirty="0">
                <a:latin typeface="+mj-ea"/>
                <a:ea typeface="+mj-ea"/>
              </a:rPr>
              <a:t>?</a:t>
            </a:r>
            <a:endParaRPr lang="ko-KR" altLang="en-US" sz="24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09599" y="609600"/>
            <a:ext cx="6698705" cy="1320800"/>
          </a:xfrm>
        </p:spPr>
        <p:txBody>
          <a:bodyPr/>
          <a:lstStyle/>
          <a:p>
            <a:r>
              <a:rPr lang="ko-KR" altLang="en-US" dirty="0"/>
              <a:t>기업을 둘러싼 이해관계자들</a:t>
            </a:r>
            <a:r>
              <a:rPr lang="en-US" altLang="ko-KR" sz="2000" dirty="0"/>
              <a:t>p.24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327094"/>
              </p:ext>
            </p:extLst>
          </p:nvPr>
        </p:nvGraphicFramePr>
        <p:xfrm>
          <a:off x="837625" y="2029951"/>
          <a:ext cx="424847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1E72C90-C754-4FCA-858C-A25767E6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047F-7909-447A-8519-E840BF31D151}" type="slidenum">
              <a:rPr lang="ko-KR" altLang="en-US" smtClean="0"/>
              <a:pPr/>
              <a:t>27</a:t>
            </a:fld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063825" y="5013176"/>
            <a:ext cx="331236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Stakeholder </a:t>
            </a:r>
            <a:r>
              <a:rPr lang="en-US" altLang="ko-KR" dirty="0" err="1">
                <a:solidFill>
                  <a:schemeClr val="bg1"/>
                </a:solidFill>
              </a:rPr>
              <a:t>vs</a:t>
            </a:r>
            <a:r>
              <a:rPr lang="en-US" altLang="ko-KR" dirty="0">
                <a:solidFill>
                  <a:schemeClr val="bg1"/>
                </a:solidFill>
              </a:rPr>
              <a:t> Shareholder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3825" y="5435932"/>
            <a:ext cx="331236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소비자 </a:t>
            </a:r>
            <a:r>
              <a:rPr lang="en-US" altLang="ko-KR" dirty="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vs</a:t>
            </a:r>
            <a:r>
              <a:rPr lang="en-US" altLang="ko-KR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고객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B43429C-38DF-45BD-B868-F1E7F5E976EC}"/>
              </a:ext>
            </a:extLst>
          </p:cNvPr>
          <p:cNvSpPr/>
          <p:nvPr/>
        </p:nvSpPr>
        <p:spPr>
          <a:xfrm>
            <a:off x="3707904" y="2899959"/>
            <a:ext cx="660572" cy="479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사원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6D96290D-5DBD-4973-9D64-DF78739225F7}"/>
              </a:ext>
            </a:extLst>
          </p:cNvPr>
          <p:cNvSpPr/>
          <p:nvPr/>
        </p:nvSpPr>
        <p:spPr>
          <a:xfrm>
            <a:off x="2631575" y="4774881"/>
            <a:ext cx="660572" cy="479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거래처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1A9AC88-F19D-4278-8473-8350A3A932B2}"/>
              </a:ext>
            </a:extLst>
          </p:cNvPr>
          <p:cNvSpPr/>
          <p:nvPr/>
        </p:nvSpPr>
        <p:spPr>
          <a:xfrm>
            <a:off x="1483054" y="4179968"/>
            <a:ext cx="660572" cy="479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지역사회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DB0D4396-67F4-4944-86AB-514C75C986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5526" y="1729780"/>
            <a:ext cx="3633043" cy="3074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1070722"/>
          </a:xfrm>
        </p:spPr>
        <p:txBody>
          <a:bodyPr vert="horz" wrap="none" anchor="ctr">
            <a:normAutofit/>
          </a:bodyPr>
          <a:lstStyle/>
          <a:p>
            <a:pPr lvl="0">
              <a:defRPr lang="ko-KR" altLang="en-US"/>
            </a:pPr>
            <a:r>
              <a:rPr lang="ko-KR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Rix부산역 Medium"/>
                <a:ea typeface="Rix부산역 Medium"/>
                <a:cs typeface="함초롬돋움"/>
              </a:rPr>
              <a:t>경영의 형태</a:t>
            </a:r>
          </a:p>
        </p:txBody>
      </p:sp>
      <p:graphicFrame>
        <p:nvGraphicFramePr>
          <p:cNvPr id="3" name="다이어그램 2">
            <a:extLst>
              <a:ext uri="{FF2B5EF4-FFF2-40B4-BE49-F238E27FC236}">
                <a16:creationId xmlns:a16="http://schemas.microsoft.com/office/drawing/2014/main" id="{A0600C57-C616-4E75-97C8-4C6664B275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1980895"/>
              </p:ext>
            </p:extLst>
          </p:nvPr>
        </p:nvGraphicFramePr>
        <p:xfrm>
          <a:off x="656565" y="1813187"/>
          <a:ext cx="9144000" cy="4131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85F07295-8267-4DA4-BC13-D3099BD1ED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114" y="1977905"/>
            <a:ext cx="976327" cy="976327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5D05053-546A-41C5-974B-7B37B55456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7075" y="3376783"/>
            <a:ext cx="860240" cy="86230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ED4B1FB-8301-4DEA-A36B-B3A4B84379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8298" y="4607148"/>
            <a:ext cx="1141961" cy="114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42937"/>
      </p:ext>
    </p:extLst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개인사업자의 장단점</a:t>
            </a:r>
            <a:r>
              <a:rPr lang="en-US" altLang="ko-KR" sz="1800" dirty="0"/>
              <a:t>p.31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919280" y="1867986"/>
            <a:ext cx="2703244" cy="38736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2400" dirty="0" err="1">
                <a:solidFill>
                  <a:schemeClr val="tx1"/>
                </a:solidFill>
                <a:latin typeface="+mj-ea"/>
                <a:ea typeface="+mj-ea"/>
              </a:rPr>
              <a:t>창폐업</a:t>
            </a:r>
            <a:endParaRPr lang="en-US" altLang="ko-KR" sz="2400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2400" dirty="0">
                <a:solidFill>
                  <a:schemeClr val="tx1"/>
                </a:solidFill>
                <a:latin typeface="+mj-ea"/>
                <a:ea typeface="+mj-ea"/>
              </a:rPr>
              <a:t>이익독점</a:t>
            </a:r>
            <a:endParaRPr lang="en-US" altLang="ko-KR" sz="2400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2400" dirty="0">
                <a:solidFill>
                  <a:schemeClr val="tx1"/>
                </a:solidFill>
                <a:latin typeface="+mj-ea"/>
                <a:ea typeface="+mj-ea"/>
              </a:rPr>
              <a:t>자본조달</a:t>
            </a:r>
            <a:endParaRPr lang="en-US" altLang="ko-KR" sz="2400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2400" dirty="0">
                <a:solidFill>
                  <a:schemeClr val="tx1"/>
                </a:solidFill>
                <a:latin typeface="+mj-ea"/>
                <a:ea typeface="+mj-ea"/>
              </a:rPr>
              <a:t>무한책임</a:t>
            </a:r>
            <a:endParaRPr lang="en-US" altLang="ko-KR" sz="2400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2400" dirty="0">
                <a:solidFill>
                  <a:schemeClr val="tx1"/>
                </a:solidFill>
                <a:latin typeface="+mj-ea"/>
                <a:ea typeface="+mj-ea"/>
              </a:rPr>
              <a:t>적합업종</a:t>
            </a:r>
            <a:endParaRPr lang="en-US" altLang="ko-KR" sz="2400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chemeClr val="tx1"/>
                </a:solidFill>
                <a:latin typeface="+mj-ea"/>
                <a:ea typeface="+mj-ea"/>
              </a:rPr>
              <a:t>사무실</a:t>
            </a:r>
            <a:endParaRPr lang="en-US" altLang="ko-KR" sz="2000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chemeClr val="tx1"/>
                </a:solidFill>
                <a:latin typeface="+mj-ea"/>
                <a:ea typeface="+mj-ea"/>
              </a:rPr>
              <a:t>가게</a:t>
            </a:r>
            <a:endParaRPr lang="en-US" altLang="ko-KR" sz="2000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chemeClr val="tx1"/>
                </a:solidFill>
                <a:latin typeface="+mj-ea"/>
                <a:ea typeface="+mj-ea"/>
              </a:rPr>
              <a:t>식당 등</a:t>
            </a:r>
            <a:endParaRPr lang="en-US" altLang="ko-KR" sz="2000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1AAF86-71B5-4DED-AECE-78CF9E8F1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047F-7909-447A-8519-E840BF31D151}" type="slidenum">
              <a:rPr lang="ko-KR" altLang="en-US" smtClean="0"/>
              <a:pPr/>
              <a:t>29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4342496-F965-4D35-82FF-90FF48077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861" y="3957238"/>
            <a:ext cx="5517113" cy="236307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9873EED-B872-4BFA-8D1D-9416F543F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758" y="1618130"/>
            <a:ext cx="5457216" cy="24355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9737" y="336528"/>
            <a:ext cx="6829445" cy="92868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dirty="0"/>
              <a:t>경영이란</a:t>
            </a:r>
            <a:r>
              <a:rPr lang="en-US" altLang="ko-KR" dirty="0"/>
              <a:t>?</a:t>
            </a:r>
            <a:r>
              <a:rPr lang="en-US" altLang="ko-KR" sz="2000" dirty="0"/>
              <a:t>p.20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81328"/>
            <a:ext cx="8219256" cy="4539960"/>
          </a:xfrm>
        </p:spPr>
        <p:txBody>
          <a:bodyPr rtlCol="0">
            <a:normAutofit/>
          </a:bodyPr>
          <a:lstStyle/>
          <a:p>
            <a:pPr marL="411480">
              <a:lnSpc>
                <a:spcPct val="120000"/>
              </a:lnSpc>
              <a:spcBef>
                <a:spcPts val="300"/>
              </a:spcBef>
              <a:spcAft>
                <a:spcPts val="400"/>
              </a:spcAft>
              <a:defRPr/>
            </a:pPr>
            <a:r>
              <a:rPr lang="ko-KR" altLang="en-US" sz="24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경영학의 궁극적 목적 </a:t>
            </a:r>
            <a:r>
              <a:rPr lang="en-US" altLang="ko-KR" sz="24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               )</a:t>
            </a:r>
          </a:p>
          <a:p>
            <a:pPr marL="411480">
              <a:lnSpc>
                <a:spcPct val="120000"/>
              </a:lnSpc>
              <a:spcBef>
                <a:spcPts val="300"/>
              </a:spcBef>
              <a:spcAft>
                <a:spcPts val="400"/>
              </a:spcAft>
              <a:defRPr/>
            </a:pPr>
            <a:r>
              <a:rPr lang="en-US" altLang="ko-KR" sz="24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NGO. NPO</a:t>
            </a:r>
          </a:p>
          <a:p>
            <a:pPr marL="411480">
              <a:lnSpc>
                <a:spcPct val="120000"/>
              </a:lnSpc>
              <a:spcBef>
                <a:spcPts val="300"/>
              </a:spcBef>
              <a:spcAft>
                <a:spcPts val="400"/>
              </a:spcAft>
              <a:defRPr/>
            </a:pPr>
            <a:r>
              <a:rPr lang="ko-KR" altLang="en-US" sz="24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미국경영과 유럽경영 </a:t>
            </a:r>
            <a:r>
              <a:rPr lang="en-US" altLang="ko-KR" sz="24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-&gt; </a:t>
            </a:r>
            <a:r>
              <a:rPr lang="ko-KR" altLang="en-US" sz="24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현대경영</a:t>
            </a:r>
            <a:endParaRPr lang="en-US" altLang="ko-KR" sz="2400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411480">
              <a:lnSpc>
                <a:spcPct val="120000"/>
              </a:lnSpc>
              <a:spcBef>
                <a:spcPts val="300"/>
              </a:spcBef>
              <a:spcAft>
                <a:spcPts val="400"/>
              </a:spcAft>
              <a:defRPr/>
            </a:pPr>
            <a:r>
              <a:rPr lang="ko-KR" altLang="en-US" sz="24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효율성과 효과성 달성</a:t>
            </a:r>
            <a:endParaRPr lang="en-US" altLang="ko-KR" sz="2400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91D5548-3489-4C89-970C-A6204F6CA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047F-7909-447A-8519-E840BF31D151}" type="slidenum">
              <a:rPr lang="ko-KR" altLang="en-US" smtClean="0"/>
              <a:pPr/>
              <a:t>3</a:t>
            </a:fld>
            <a:endParaRPr lang="ko-KR" altLang="en-US"/>
          </a:p>
        </p:txBody>
      </p:sp>
      <p:graphicFrame>
        <p:nvGraphicFramePr>
          <p:cNvPr id="8" name="표 6">
            <a:extLst>
              <a:ext uri="{FF2B5EF4-FFF2-40B4-BE49-F238E27FC236}">
                <a16:creationId xmlns:a16="http://schemas.microsoft.com/office/drawing/2014/main" id="{E17B466A-A7BE-4A2E-8381-C6946231AC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6797816"/>
              </p:ext>
            </p:extLst>
          </p:nvPr>
        </p:nvGraphicFramePr>
        <p:xfrm>
          <a:off x="2281386" y="3933056"/>
          <a:ext cx="4218806" cy="1332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403">
                  <a:extLst>
                    <a:ext uri="{9D8B030D-6E8A-4147-A177-3AD203B41FA5}">
                      <a16:colId xmlns:a16="http://schemas.microsoft.com/office/drawing/2014/main" val="2555672680"/>
                    </a:ext>
                  </a:extLst>
                </a:gridCol>
                <a:gridCol w="2109403">
                  <a:extLst>
                    <a:ext uri="{9D8B030D-6E8A-4147-A177-3AD203B41FA5}">
                      <a16:colId xmlns:a16="http://schemas.microsoft.com/office/drawing/2014/main" val="4186519749"/>
                    </a:ext>
                  </a:extLst>
                </a:gridCol>
              </a:tblGrid>
              <a:tr h="4354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효율성</a:t>
                      </a:r>
                      <a:endParaRPr lang="en-US" altLang="ko-KR" dirty="0"/>
                    </a:p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Efficiency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/>
                        <a:t>효과성</a:t>
                      </a:r>
                      <a:endParaRPr lang="en-US" altLang="ko-KR"/>
                    </a:p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5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Effectiveness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0884050"/>
                  </a:ext>
                </a:extLst>
              </a:tr>
              <a:tr h="829816">
                <a:tc>
                  <a:txBody>
                    <a:bodyPr/>
                    <a:lstStyle/>
                    <a:p>
                      <a:pPr marL="285750" indent="-285750" algn="l" latinLnBrk="1">
                        <a:buFontTx/>
                        <a:buChar char="-"/>
                      </a:pPr>
                      <a:r>
                        <a:rPr lang="ko-KR" altLang="en-US" dirty="0"/>
                        <a:t>최소투입 최대산출</a:t>
                      </a:r>
                      <a:endParaRPr lang="en-US" altLang="ko-KR" dirty="0"/>
                    </a:p>
                    <a:p>
                      <a:pPr marL="285750" indent="-285750" algn="l" latinLnBrk="1">
                        <a:buFontTx/>
                        <a:buChar char="-"/>
                      </a:pPr>
                      <a:r>
                        <a:rPr lang="ko-KR" altLang="en-US" dirty="0"/>
                        <a:t>양적 성장개념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Tx/>
                        <a:buChar char="-"/>
                      </a:pPr>
                      <a:r>
                        <a:rPr lang="ko-KR" altLang="en-US" dirty="0"/>
                        <a:t>올바른 목적 달성여부</a:t>
                      </a:r>
                      <a:endParaRPr lang="en-US" altLang="ko-KR" dirty="0"/>
                    </a:p>
                    <a:p>
                      <a:pPr marL="285750" indent="-285750" algn="l" latinLnBrk="1">
                        <a:buFontTx/>
                        <a:buChar char="-"/>
                      </a:pPr>
                      <a:r>
                        <a:rPr lang="ko-KR" altLang="en-US" dirty="0"/>
                        <a:t>질적성장 개념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60489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92F512-8980-4A8A-828C-8C7D88E50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개인 </a:t>
            </a:r>
            <a:r>
              <a:rPr lang="en-US" altLang="ko-KR" dirty="0"/>
              <a:t>vs </a:t>
            </a:r>
            <a:r>
              <a:rPr lang="ko-KR" altLang="en-US" dirty="0"/>
              <a:t>법인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8D55FF1-980F-42BE-B0C2-71470F51F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047F-7909-447A-8519-E840BF31D151}" type="slidenum">
              <a:rPr lang="ko-KR" altLang="en-US" smtClean="0"/>
              <a:pPr/>
              <a:t>30</a:t>
            </a:fld>
            <a:endParaRPr lang="ko-KR" altLang="en-US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D1881A05-8069-4EB4-A6BD-65DFD08DF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2400" dirty="0">
                <a:solidFill>
                  <a:schemeClr val="tx1"/>
                </a:solidFill>
              </a:rPr>
              <a:t>세율로 보면</a:t>
            </a:r>
            <a:endParaRPr lang="en-US" altLang="ko-KR" sz="24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ko-KR" altLang="en-US" sz="2000" dirty="0">
                <a:solidFill>
                  <a:schemeClr val="tx1"/>
                </a:solidFill>
              </a:rPr>
              <a:t>과세표준이 </a:t>
            </a:r>
            <a:r>
              <a:rPr lang="en-US" altLang="ko-KR" sz="2000" dirty="0">
                <a:solidFill>
                  <a:schemeClr val="tx1"/>
                </a:solidFill>
              </a:rPr>
              <a:t>2,160</a:t>
            </a:r>
            <a:r>
              <a:rPr lang="ko-KR" altLang="en-US" sz="2000" dirty="0">
                <a:solidFill>
                  <a:schemeClr val="tx1"/>
                </a:solidFill>
              </a:rPr>
              <a:t>만원 이하까지 개인이 유리</a:t>
            </a:r>
            <a:endParaRPr lang="en-US" altLang="ko-KR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ko-KR" altLang="en-US" sz="2400" dirty="0">
                <a:solidFill>
                  <a:schemeClr val="tx1"/>
                </a:solidFill>
              </a:rPr>
              <a:t>법인은 대표와 회사가 분리되어 개인 사업자보다 관리가 철저히 이루어짐</a:t>
            </a:r>
            <a:endParaRPr lang="en-US" altLang="ko-KR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ko-KR" altLang="en-US" sz="2400" dirty="0">
                <a:solidFill>
                  <a:schemeClr val="tx1"/>
                </a:solidFill>
              </a:rPr>
              <a:t>법인은 대외 공신력이 좋아 자금조달에 유리함</a:t>
            </a:r>
            <a:endParaRPr lang="en-US" altLang="ko-KR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ko-KR" altLang="en-US" sz="2400" dirty="0">
                <a:solidFill>
                  <a:schemeClr val="tx1"/>
                </a:solidFill>
              </a:rPr>
              <a:t>상대 거래처의 개인 기업 기피</a:t>
            </a:r>
            <a:r>
              <a:rPr lang="en-US" altLang="ko-KR" sz="2400" dirty="0">
                <a:solidFill>
                  <a:schemeClr val="tx1"/>
                </a:solidFill>
              </a:rPr>
              <a:t>, </a:t>
            </a:r>
            <a:r>
              <a:rPr lang="ko-KR" altLang="en-US" sz="2400" dirty="0">
                <a:solidFill>
                  <a:schemeClr val="tx1"/>
                </a:solidFill>
              </a:rPr>
              <a:t>영업 면에서 법인이 유리함</a:t>
            </a:r>
          </a:p>
        </p:txBody>
      </p:sp>
    </p:spTree>
    <p:extLst>
      <p:ext uri="{BB962C8B-B14F-4D97-AF65-F5344CB8AC3E}">
        <p14:creationId xmlns:p14="http://schemas.microsoft.com/office/powerpoint/2010/main" val="18997448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주식회사 설립요건</a:t>
            </a:r>
            <a:r>
              <a:rPr lang="en-US" altLang="ko-KR" sz="1800"/>
              <a:t>p.35(</a:t>
            </a:r>
            <a:r>
              <a:rPr lang="ko-KR" altLang="en-US" sz="1800" b="1">
                <a:solidFill>
                  <a:schemeClr val="tx1"/>
                </a:solidFill>
              </a:rPr>
              <a:t>책 내용과 상이함</a:t>
            </a:r>
            <a:r>
              <a:rPr lang="en-US" altLang="ko-KR" sz="1800"/>
              <a:t>)</a:t>
            </a:r>
            <a:endParaRPr lang="ko-KR" altLang="en-US" dirty="0"/>
          </a:p>
        </p:txBody>
      </p:sp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E319230A-70EA-4FCA-A0F2-93F122415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110" y="1752599"/>
            <a:ext cx="8263890" cy="1820418"/>
          </a:xfrm>
        </p:spPr>
        <p:txBody>
          <a:bodyPr>
            <a:normAutofit fontScale="85000" lnSpcReduction="20000"/>
          </a:bodyPr>
          <a:lstStyle/>
          <a:p>
            <a:pPr marL="172800" indent="136800">
              <a:lnSpc>
                <a:spcPct val="120000"/>
              </a:lnSpc>
            </a:pPr>
            <a:r>
              <a:rPr lang="ko-KR" altLang="en-US" sz="2600" dirty="0">
                <a:solidFill>
                  <a:schemeClr val="tx1"/>
                </a:solidFill>
              </a:rPr>
              <a:t>자본금 제약 없음</a:t>
            </a:r>
            <a:endParaRPr lang="en-US" altLang="ko-KR" sz="2600" dirty="0">
              <a:solidFill>
                <a:schemeClr val="tx1"/>
              </a:solidFill>
            </a:endParaRPr>
          </a:p>
          <a:p>
            <a:pPr marL="172800" indent="136800">
              <a:lnSpc>
                <a:spcPct val="120000"/>
              </a:lnSpc>
            </a:pPr>
            <a:r>
              <a:rPr lang="en-US" altLang="ko-KR" sz="2600" dirty="0">
                <a:solidFill>
                  <a:schemeClr val="tx1"/>
                </a:solidFill>
              </a:rPr>
              <a:t>10</a:t>
            </a:r>
            <a:r>
              <a:rPr lang="ko-KR" altLang="en-US" sz="2600" dirty="0">
                <a:solidFill>
                  <a:schemeClr val="tx1"/>
                </a:solidFill>
              </a:rPr>
              <a:t>억 미만인 경우 </a:t>
            </a:r>
            <a:r>
              <a:rPr lang="en-US" altLang="ko-KR" sz="2600" dirty="0">
                <a:solidFill>
                  <a:schemeClr val="tx1"/>
                </a:solidFill>
              </a:rPr>
              <a:t>: </a:t>
            </a:r>
            <a:r>
              <a:rPr lang="ko-KR" altLang="en-US" sz="2600" dirty="0">
                <a:solidFill>
                  <a:schemeClr val="tx1"/>
                </a:solidFill>
              </a:rPr>
              <a:t>주주</a:t>
            </a:r>
            <a:r>
              <a:rPr lang="en-US" altLang="ko-KR" sz="2600" dirty="0">
                <a:solidFill>
                  <a:schemeClr val="tx1"/>
                </a:solidFill>
              </a:rPr>
              <a:t>1</a:t>
            </a:r>
            <a:r>
              <a:rPr lang="ko-KR" altLang="en-US" sz="2600" dirty="0">
                <a:solidFill>
                  <a:schemeClr val="tx1"/>
                </a:solidFill>
              </a:rPr>
              <a:t>명</a:t>
            </a:r>
            <a:r>
              <a:rPr lang="en-US" altLang="ko-KR" sz="2600" dirty="0">
                <a:solidFill>
                  <a:schemeClr val="tx1"/>
                </a:solidFill>
              </a:rPr>
              <a:t>, </a:t>
            </a:r>
            <a:r>
              <a:rPr lang="ko-KR" altLang="en-US" sz="2600" dirty="0">
                <a:solidFill>
                  <a:schemeClr val="tx1"/>
                </a:solidFill>
              </a:rPr>
              <a:t>이사</a:t>
            </a:r>
            <a:r>
              <a:rPr lang="en-US" altLang="ko-KR" sz="2600" dirty="0">
                <a:solidFill>
                  <a:schemeClr val="tx1"/>
                </a:solidFill>
              </a:rPr>
              <a:t>1</a:t>
            </a:r>
            <a:r>
              <a:rPr lang="ko-KR" altLang="en-US" sz="2600" dirty="0">
                <a:solidFill>
                  <a:schemeClr val="tx1"/>
                </a:solidFill>
              </a:rPr>
              <a:t>명</a:t>
            </a:r>
            <a:r>
              <a:rPr lang="en-US" altLang="ko-KR" sz="2600" dirty="0">
                <a:solidFill>
                  <a:schemeClr val="tx1"/>
                </a:solidFill>
              </a:rPr>
              <a:t>, </a:t>
            </a:r>
            <a:r>
              <a:rPr lang="ko-KR" altLang="en-US" sz="2600" dirty="0">
                <a:solidFill>
                  <a:schemeClr val="tx1"/>
                </a:solidFill>
              </a:rPr>
              <a:t>감사</a:t>
            </a:r>
            <a:r>
              <a:rPr lang="en-US" altLang="ko-KR" sz="2600" dirty="0">
                <a:solidFill>
                  <a:schemeClr val="tx1"/>
                </a:solidFill>
              </a:rPr>
              <a:t>0</a:t>
            </a:r>
          </a:p>
          <a:p>
            <a:pPr marL="344250" lvl="1" indent="136800">
              <a:lnSpc>
                <a:spcPct val="120000"/>
              </a:lnSpc>
            </a:pPr>
            <a:r>
              <a:rPr lang="ko-KR" altLang="en-US" sz="2400" dirty="0">
                <a:solidFill>
                  <a:schemeClr val="tx1"/>
                </a:solidFill>
              </a:rPr>
              <a:t>주주와 이사를 겸임하면 </a:t>
            </a:r>
            <a:r>
              <a:rPr lang="en-US" altLang="ko-KR" sz="2400" dirty="0">
                <a:solidFill>
                  <a:schemeClr val="tx1"/>
                </a:solidFill>
              </a:rPr>
              <a:t>1</a:t>
            </a:r>
            <a:r>
              <a:rPr lang="ko-KR" altLang="en-US" sz="2400" dirty="0">
                <a:solidFill>
                  <a:schemeClr val="tx1"/>
                </a:solidFill>
              </a:rPr>
              <a:t>명으로도 설립 가능</a:t>
            </a:r>
            <a:endParaRPr lang="en-US" altLang="ko-KR" sz="2400" dirty="0">
              <a:solidFill>
                <a:schemeClr val="tx1"/>
              </a:solidFill>
            </a:endParaRPr>
          </a:p>
          <a:p>
            <a:pPr marL="172800" indent="136800">
              <a:lnSpc>
                <a:spcPct val="120000"/>
              </a:lnSpc>
            </a:pPr>
            <a:r>
              <a:rPr lang="en-US" altLang="ko-KR" sz="2800" dirty="0">
                <a:solidFill>
                  <a:schemeClr val="tx1"/>
                </a:solidFill>
              </a:rPr>
              <a:t>10</a:t>
            </a:r>
            <a:r>
              <a:rPr lang="ko-KR" altLang="en-US" sz="2800" dirty="0">
                <a:solidFill>
                  <a:schemeClr val="tx1"/>
                </a:solidFill>
              </a:rPr>
              <a:t>억 이상인 경우 </a:t>
            </a:r>
            <a:r>
              <a:rPr lang="en-US" altLang="ko-KR" sz="2800" dirty="0">
                <a:solidFill>
                  <a:schemeClr val="tx1"/>
                </a:solidFill>
              </a:rPr>
              <a:t>: </a:t>
            </a:r>
            <a:r>
              <a:rPr lang="ko-KR" altLang="en-US" sz="2800" dirty="0">
                <a:solidFill>
                  <a:schemeClr val="tx1"/>
                </a:solidFill>
              </a:rPr>
              <a:t>이사</a:t>
            </a:r>
            <a:r>
              <a:rPr lang="en-US" altLang="ko-KR" sz="2800" dirty="0">
                <a:solidFill>
                  <a:schemeClr val="tx1"/>
                </a:solidFill>
              </a:rPr>
              <a:t>3</a:t>
            </a:r>
            <a:r>
              <a:rPr lang="ko-KR" altLang="en-US" sz="2800" dirty="0">
                <a:solidFill>
                  <a:schemeClr val="tx1"/>
                </a:solidFill>
              </a:rPr>
              <a:t>인</a:t>
            </a:r>
            <a:r>
              <a:rPr lang="en-US" altLang="ko-KR" sz="2800" dirty="0">
                <a:solidFill>
                  <a:schemeClr val="tx1"/>
                </a:solidFill>
              </a:rPr>
              <a:t>, </a:t>
            </a:r>
            <a:r>
              <a:rPr lang="ko-KR" altLang="en-US" sz="2800" dirty="0">
                <a:solidFill>
                  <a:schemeClr val="tx1"/>
                </a:solidFill>
              </a:rPr>
              <a:t>감사</a:t>
            </a:r>
            <a:r>
              <a:rPr lang="en-US" altLang="ko-KR" sz="2800" dirty="0">
                <a:solidFill>
                  <a:schemeClr val="tx1"/>
                </a:solidFill>
              </a:rPr>
              <a:t>1</a:t>
            </a:r>
            <a:r>
              <a:rPr lang="ko-KR" altLang="en-US" sz="2800" dirty="0">
                <a:solidFill>
                  <a:schemeClr val="tx1"/>
                </a:solidFill>
              </a:rPr>
              <a:t>인 이상 필요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F9D1F74-8B70-41C3-9D44-83022DED0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047F-7909-447A-8519-E840BF31D151}" type="slidenum">
              <a:rPr lang="ko-KR" altLang="en-US" smtClean="0"/>
              <a:pPr/>
              <a:t>31</a:t>
            </a:fld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C2A1E88-DEAA-4F42-A58C-662D9B2A5FCC}"/>
              </a:ext>
            </a:extLst>
          </p:cNvPr>
          <p:cNvSpPr/>
          <p:nvPr/>
        </p:nvSpPr>
        <p:spPr>
          <a:xfrm>
            <a:off x="4932040" y="4293096"/>
            <a:ext cx="3753465" cy="14401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[</a:t>
            </a:r>
            <a:r>
              <a:rPr lang="ko-KR" altLang="en-US" dirty="0">
                <a:solidFill>
                  <a:schemeClr val="tx1"/>
                </a:solidFill>
              </a:rPr>
              <a:t>과거</a:t>
            </a:r>
            <a:r>
              <a:rPr lang="en-US" altLang="ko-KR" dirty="0">
                <a:solidFill>
                  <a:schemeClr val="tx1"/>
                </a:solidFill>
              </a:rPr>
              <a:t>]</a:t>
            </a:r>
          </a:p>
          <a:p>
            <a:pPr marL="285750" indent="-285750">
              <a:buFontTx/>
              <a:buChar char="-"/>
            </a:pPr>
            <a:r>
              <a:rPr lang="en-US" altLang="ko-KR" sz="1600" dirty="0">
                <a:solidFill>
                  <a:schemeClr val="tx1"/>
                </a:solidFill>
              </a:rPr>
              <a:t>3</a:t>
            </a:r>
            <a:r>
              <a:rPr lang="ko-KR" altLang="en-US" sz="1600" dirty="0">
                <a:solidFill>
                  <a:schemeClr val="tx1"/>
                </a:solidFill>
              </a:rPr>
              <a:t>인 이상 발기인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altLang="ko-KR" sz="1600" dirty="0">
                <a:solidFill>
                  <a:schemeClr val="tx1"/>
                </a:solidFill>
              </a:rPr>
              <a:t>5</a:t>
            </a:r>
            <a:r>
              <a:rPr lang="ko-KR" altLang="en-US" sz="1600" dirty="0">
                <a:solidFill>
                  <a:schemeClr val="tx1"/>
                </a:solidFill>
              </a:rPr>
              <a:t>천만 원 이상 자본금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ko-KR" altLang="en-US" sz="1600" dirty="0">
                <a:solidFill>
                  <a:schemeClr val="tx1"/>
                </a:solidFill>
              </a:rPr>
              <a:t>주식회사 </a:t>
            </a:r>
            <a:r>
              <a:rPr lang="en-US" altLang="ko-KR" sz="1600" dirty="0">
                <a:solidFill>
                  <a:schemeClr val="tx1"/>
                </a:solidFill>
              </a:rPr>
              <a:t>3</a:t>
            </a:r>
            <a:r>
              <a:rPr lang="ko-KR" altLang="en-US" sz="1600" dirty="0">
                <a:solidFill>
                  <a:schemeClr val="tx1"/>
                </a:solidFill>
              </a:rPr>
              <a:t>인 이상 이사</a:t>
            </a:r>
            <a:r>
              <a:rPr lang="en-US" altLang="ko-KR" sz="1600" dirty="0">
                <a:solidFill>
                  <a:schemeClr val="tx1"/>
                </a:solidFill>
              </a:rPr>
              <a:t>, 1</a:t>
            </a:r>
            <a:r>
              <a:rPr lang="ko-KR" altLang="en-US" sz="1600" dirty="0">
                <a:solidFill>
                  <a:schemeClr val="tx1"/>
                </a:solidFill>
              </a:rPr>
              <a:t>인 이상 감사</a:t>
            </a:r>
          </a:p>
        </p:txBody>
      </p:sp>
    </p:spTree>
    <p:extLst>
      <p:ext uri="{BB962C8B-B14F-4D97-AF65-F5344CB8AC3E}">
        <p14:creationId xmlns:p14="http://schemas.microsoft.com/office/powerpoint/2010/main" val="41886307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4F5DF0-6A0C-4BDC-9381-2F86D7BAC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주식회사 설립절차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011704D-BEAD-4CDE-9EA7-D82AC625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047F-7909-447A-8519-E840BF31D151}" type="slidenum">
              <a:rPr lang="ko-KR" altLang="en-US" smtClean="0"/>
              <a:pPr/>
              <a:t>32</a:t>
            </a:fld>
            <a:endParaRPr lang="ko-KR" altLang="en-US"/>
          </a:p>
        </p:txBody>
      </p:sp>
      <p:graphicFrame>
        <p:nvGraphicFramePr>
          <p:cNvPr id="8" name="다이어그램 7">
            <a:extLst>
              <a:ext uri="{FF2B5EF4-FFF2-40B4-BE49-F238E27FC236}">
                <a16:creationId xmlns:a16="http://schemas.microsoft.com/office/drawing/2014/main" id="{A65EB162-1EDF-4901-8B56-4CDA4148CF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6963005"/>
              </p:ext>
            </p:extLst>
          </p:nvPr>
        </p:nvGraphicFramePr>
        <p:xfrm>
          <a:off x="1053630" y="1105124"/>
          <a:ext cx="7550817" cy="4155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직사각형 8">
            <a:extLst>
              <a:ext uri="{FF2B5EF4-FFF2-40B4-BE49-F238E27FC236}">
                <a16:creationId xmlns:a16="http://schemas.microsoft.com/office/drawing/2014/main" id="{5A44AF90-6493-4F27-AB4C-AEDC4B4EAC19}"/>
              </a:ext>
            </a:extLst>
          </p:cNvPr>
          <p:cNvSpPr/>
          <p:nvPr/>
        </p:nvSpPr>
        <p:spPr>
          <a:xfrm>
            <a:off x="1562322" y="4737546"/>
            <a:ext cx="6528048" cy="1015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주식으로 나누어진 일정한 자본을 가지고 전 사원이 주식의 </a:t>
            </a:r>
            <a:r>
              <a:rPr lang="ko-KR" altLang="en-US" dirty="0">
                <a:solidFill>
                  <a:srgbClr val="FF0000"/>
                </a:solidFill>
              </a:rPr>
              <a:t>인수가액</a:t>
            </a:r>
            <a:r>
              <a:rPr lang="ko-KR" altLang="en-US" dirty="0">
                <a:solidFill>
                  <a:schemeClr val="tx1"/>
                </a:solidFill>
              </a:rPr>
              <a:t>을 한도로 하는 </a:t>
            </a:r>
            <a:r>
              <a:rPr lang="ko-KR" altLang="en-US" dirty="0">
                <a:solidFill>
                  <a:srgbClr val="FF0000"/>
                </a:solidFill>
              </a:rPr>
              <a:t>출자의무</a:t>
            </a:r>
            <a:r>
              <a:rPr lang="ko-KR" altLang="en-US" dirty="0">
                <a:solidFill>
                  <a:schemeClr val="tx1"/>
                </a:solidFill>
              </a:rPr>
              <a:t>를 부담할 뿐 회사 </a:t>
            </a:r>
            <a:r>
              <a:rPr lang="ko-KR" altLang="en-US" dirty="0">
                <a:solidFill>
                  <a:srgbClr val="FF0000"/>
                </a:solidFill>
              </a:rPr>
              <a:t>채무</a:t>
            </a:r>
            <a:r>
              <a:rPr lang="ko-KR" altLang="en-US" dirty="0">
                <a:solidFill>
                  <a:schemeClr val="tx1"/>
                </a:solidFill>
              </a:rPr>
              <a:t>에 대해서는 아무런 책임을 부담하지 않는 전형적인 </a:t>
            </a:r>
            <a:r>
              <a:rPr lang="ko-KR" altLang="en-US" dirty="0">
                <a:solidFill>
                  <a:srgbClr val="FF0000"/>
                </a:solidFill>
              </a:rPr>
              <a:t>물적회사</a:t>
            </a:r>
          </a:p>
        </p:txBody>
      </p:sp>
    </p:spTree>
    <p:extLst>
      <p:ext uri="{BB962C8B-B14F-4D97-AF65-F5344CB8AC3E}">
        <p14:creationId xmlns:p14="http://schemas.microsoft.com/office/powerpoint/2010/main" val="2686244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EB6D70-BF1E-46E8-8606-3507037A2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개인사업자 등록절차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B984534-BFA3-4FDB-A21E-0AC7BCA1A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>
                <a:solidFill>
                  <a:schemeClr val="tx1"/>
                </a:solidFill>
              </a:rPr>
              <a:t>상호결정</a:t>
            </a:r>
            <a:endParaRPr lang="en-US" altLang="ko-KR" sz="2400" dirty="0">
              <a:solidFill>
                <a:schemeClr val="tx1"/>
              </a:solidFill>
            </a:endParaRPr>
          </a:p>
          <a:p>
            <a:r>
              <a:rPr lang="ko-KR" altLang="en-US" sz="2400" dirty="0">
                <a:solidFill>
                  <a:schemeClr val="tx1"/>
                </a:solidFill>
              </a:rPr>
              <a:t>사업종류 및 업태 종목 결정</a:t>
            </a:r>
            <a:endParaRPr lang="en-US" altLang="ko-KR" sz="2400" dirty="0">
              <a:solidFill>
                <a:schemeClr val="tx1"/>
              </a:solidFill>
            </a:endParaRPr>
          </a:p>
          <a:p>
            <a:r>
              <a:rPr lang="ko-KR" altLang="en-US" sz="2400" dirty="0" err="1">
                <a:solidFill>
                  <a:schemeClr val="tx1"/>
                </a:solidFill>
              </a:rPr>
              <a:t>홈텍스</a:t>
            </a:r>
            <a:r>
              <a:rPr lang="ko-KR" altLang="en-US" sz="2400" dirty="0">
                <a:solidFill>
                  <a:schemeClr val="tx1"/>
                </a:solidFill>
              </a:rPr>
              <a:t> 접속</a:t>
            </a:r>
            <a:endParaRPr lang="en-US" altLang="ko-KR" sz="2400" dirty="0">
              <a:solidFill>
                <a:schemeClr val="tx1"/>
              </a:solidFill>
            </a:endParaRPr>
          </a:p>
          <a:p>
            <a:pPr lvl="1"/>
            <a:r>
              <a:rPr lang="ko-KR" altLang="en-US" sz="2000" dirty="0">
                <a:solidFill>
                  <a:schemeClr val="tx1"/>
                </a:solidFill>
              </a:rPr>
              <a:t>기준경비율 </a:t>
            </a:r>
            <a:endParaRPr lang="en-US" altLang="ko-KR" sz="2000" dirty="0">
              <a:solidFill>
                <a:schemeClr val="tx1"/>
              </a:solidFill>
            </a:endParaRPr>
          </a:p>
          <a:p>
            <a:pPr lvl="1"/>
            <a:r>
              <a:rPr lang="ko-KR" altLang="en-US" sz="2000" dirty="0">
                <a:solidFill>
                  <a:schemeClr val="tx1"/>
                </a:solidFill>
              </a:rPr>
              <a:t>업종코드 입력</a:t>
            </a:r>
            <a:endParaRPr lang="en-US" altLang="ko-KR" sz="2000" dirty="0">
              <a:solidFill>
                <a:schemeClr val="tx1"/>
              </a:solidFill>
            </a:endParaRPr>
          </a:p>
          <a:p>
            <a:r>
              <a:rPr lang="ko-KR" altLang="en-US" sz="2400" dirty="0">
                <a:solidFill>
                  <a:schemeClr val="tx1"/>
                </a:solidFill>
              </a:rPr>
              <a:t>임대차 계약서 준비</a:t>
            </a:r>
            <a:r>
              <a:rPr lang="en-US" altLang="ko-KR" sz="2400" dirty="0">
                <a:solidFill>
                  <a:schemeClr val="tx1"/>
                </a:solidFill>
              </a:rPr>
              <a:t>(</a:t>
            </a:r>
            <a:r>
              <a:rPr lang="ko-KR" altLang="en-US" sz="2400" dirty="0">
                <a:solidFill>
                  <a:schemeClr val="tx1"/>
                </a:solidFill>
              </a:rPr>
              <a:t>집에서 시작하면 불필요</a:t>
            </a:r>
            <a:r>
              <a:rPr lang="en-US" altLang="ko-KR" sz="2400" dirty="0">
                <a:solidFill>
                  <a:schemeClr val="tx1"/>
                </a:solidFill>
              </a:rPr>
              <a:t>)</a:t>
            </a:r>
          </a:p>
          <a:p>
            <a:r>
              <a:rPr lang="ko-KR" altLang="en-US" sz="2400" dirty="0">
                <a:solidFill>
                  <a:schemeClr val="tx1"/>
                </a:solidFill>
              </a:rPr>
              <a:t>사업자 등록 신청</a:t>
            </a:r>
            <a:r>
              <a:rPr lang="en-US" altLang="ko-KR" sz="2400" dirty="0">
                <a:solidFill>
                  <a:schemeClr val="tx1"/>
                </a:solidFill>
              </a:rPr>
              <a:t>(</a:t>
            </a:r>
            <a:r>
              <a:rPr lang="ko-KR" altLang="en-US" sz="2400" dirty="0">
                <a:solidFill>
                  <a:schemeClr val="tx1"/>
                </a:solidFill>
              </a:rPr>
              <a:t>주소지 세무서</a:t>
            </a:r>
            <a:r>
              <a:rPr lang="en-US" altLang="ko-KR" sz="2400" dirty="0">
                <a:solidFill>
                  <a:schemeClr val="tx1"/>
                </a:solidFill>
              </a:rPr>
              <a:t>)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1FDB159-9DF3-4F0E-9252-DF2252045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047F-7909-447A-8519-E840BF31D151}" type="slidenum">
              <a:rPr lang="ko-KR" altLang="en-US" smtClean="0"/>
              <a:pPr/>
              <a:t>33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66CE47F-76FC-43F0-BA4D-E411E9FF4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628800"/>
            <a:ext cx="328692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151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F51205-61B1-477D-8EE3-98670BC4A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회사 종류</a:t>
            </a:r>
            <a:r>
              <a:rPr lang="en-US" altLang="ko-KR" sz="1800" dirty="0"/>
              <a:t>p.32</a:t>
            </a:r>
            <a:endParaRPr lang="ko-KR" altLang="en-US" dirty="0"/>
          </a:p>
        </p:txBody>
      </p:sp>
      <p:graphicFrame>
        <p:nvGraphicFramePr>
          <p:cNvPr id="6" name="내용 개체 틀 5">
            <a:extLst>
              <a:ext uri="{FF2B5EF4-FFF2-40B4-BE49-F238E27FC236}">
                <a16:creationId xmlns:a16="http://schemas.microsoft.com/office/drawing/2014/main" id="{BC8D7D97-0854-45F5-A74D-58EE41D37F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796659"/>
              </p:ext>
            </p:extLst>
          </p:nvPr>
        </p:nvGraphicFramePr>
        <p:xfrm>
          <a:off x="1403648" y="2348880"/>
          <a:ext cx="6578742" cy="30372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2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2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2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8082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2400" b="0" baseline="0" dirty="0"/>
                        <a:t>      자금</a:t>
                      </a:r>
                      <a:endParaRPr lang="en-US" altLang="ko-KR" sz="2400" b="0" baseline="0" dirty="0"/>
                    </a:p>
                    <a:p>
                      <a:pPr algn="l" latinLnBrk="1"/>
                      <a:r>
                        <a:rPr lang="ko-KR" altLang="en-US" sz="2400" b="0" baseline="0" dirty="0"/>
                        <a:t>책임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baseline="0" dirty="0"/>
                        <a:t>일반대중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baseline="0" dirty="0"/>
                        <a:t>제한된 사람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baseline="0" dirty="0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유한책임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baseline="0" dirty="0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주식회사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baseline="0" dirty="0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유한회사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baseline="0" dirty="0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무한책임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0" baseline="0" dirty="0"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baseline="0" dirty="0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합명회사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baseline="0" dirty="0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유한</a:t>
                      </a:r>
                      <a:r>
                        <a:rPr lang="en-US" altLang="ko-KR" sz="2400" b="0" baseline="0" dirty="0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+</a:t>
                      </a:r>
                      <a:r>
                        <a:rPr lang="ko-KR" altLang="en-US" sz="2400" b="0" baseline="0" dirty="0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무한책임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0" baseline="0" dirty="0"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baseline="0" dirty="0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합자회사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6D98DCA-4DD4-4EC5-92A3-6514CD2A3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047F-7909-447A-8519-E840BF31D151}" type="slidenum">
              <a:rPr lang="ko-KR" altLang="en-US" smtClean="0"/>
              <a:pPr/>
              <a:t>34</a:t>
            </a:fld>
            <a:endParaRPr lang="ko-KR" altLang="en-US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493F8FC3-2866-41A4-B694-84578C24F93B}"/>
              </a:ext>
            </a:extLst>
          </p:cNvPr>
          <p:cNvCxnSpPr>
            <a:cxnSpLocks/>
          </p:cNvCxnSpPr>
          <p:nvPr/>
        </p:nvCxnSpPr>
        <p:spPr>
          <a:xfrm>
            <a:off x="1403648" y="2346446"/>
            <a:ext cx="2117861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3353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회사 종류</a:t>
            </a:r>
            <a:r>
              <a:rPr lang="en-US" altLang="ko-KR" sz="1800" dirty="0"/>
              <a:t>p.32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999396" y="1772816"/>
            <a:ext cx="7749068" cy="4320480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Aft>
                <a:spcPts val="400"/>
              </a:spcAft>
              <a:buFont typeface="Wingdings" panose="05000000000000000000" pitchFamily="2" charset="2"/>
              <a:buChar char="l"/>
            </a:pPr>
            <a:r>
              <a:rPr lang="ko-KR" altLang="en-US" sz="2400" u="sng" dirty="0">
                <a:solidFill>
                  <a:schemeClr val="tx1"/>
                </a:solidFill>
                <a:latin typeface="+mj-ea"/>
                <a:ea typeface="+mj-ea"/>
              </a:rPr>
              <a:t>구분기준 </a:t>
            </a:r>
            <a:r>
              <a:rPr lang="en-US" altLang="ko-KR" sz="2400" u="sng" dirty="0">
                <a:solidFill>
                  <a:schemeClr val="tx1"/>
                </a:solidFill>
                <a:latin typeface="+mj-ea"/>
                <a:ea typeface="+mj-ea"/>
              </a:rPr>
              <a:t>: </a:t>
            </a:r>
            <a:r>
              <a:rPr lang="ko-KR" altLang="en-US" sz="2400" u="sng" dirty="0">
                <a:solidFill>
                  <a:schemeClr val="tx1"/>
                </a:solidFill>
                <a:latin typeface="+mj-ea"/>
                <a:ea typeface="+mj-ea"/>
              </a:rPr>
              <a:t>자금조달방법</a:t>
            </a:r>
            <a:r>
              <a:rPr lang="en-US" altLang="ko-KR" sz="2400" u="sng" dirty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sz="2400" u="sng" dirty="0">
                <a:solidFill>
                  <a:schemeClr val="tx1"/>
                </a:solidFill>
                <a:latin typeface="+mj-ea"/>
                <a:ea typeface="+mj-ea"/>
              </a:rPr>
              <a:t>책임범위</a:t>
            </a:r>
            <a:endParaRPr lang="en-US" altLang="ko-KR" sz="2400" u="sng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rgbClr val="002060"/>
                </a:solidFill>
                <a:latin typeface="+mj-ea"/>
                <a:ea typeface="+mj-ea"/>
              </a:rPr>
              <a:t>주식회사</a:t>
            </a:r>
            <a:r>
              <a:rPr lang="ko-KR" altLang="en-US" sz="2000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ko-KR" sz="2000" dirty="0">
                <a:solidFill>
                  <a:srgbClr val="002060"/>
                </a:solidFill>
                <a:latin typeface="+mj-ea"/>
                <a:ea typeface="+mj-ea"/>
              </a:rPr>
              <a:t>: </a:t>
            </a:r>
            <a:r>
              <a:rPr lang="ko-KR" altLang="en-US" sz="2000" dirty="0">
                <a:solidFill>
                  <a:srgbClr val="002060"/>
                </a:solidFill>
                <a:latin typeface="+mj-ea"/>
                <a:ea typeface="+mj-ea"/>
              </a:rPr>
              <a:t>간접</a:t>
            </a:r>
            <a:r>
              <a:rPr lang="en-US" altLang="ko-KR" sz="2000" dirty="0">
                <a:solidFill>
                  <a:srgbClr val="002060"/>
                </a:solidFill>
                <a:latin typeface="+mj-ea"/>
                <a:ea typeface="+mj-ea"/>
              </a:rPr>
              <a:t>, </a:t>
            </a:r>
            <a:r>
              <a:rPr lang="ko-KR" altLang="en-US" sz="2000" dirty="0">
                <a:solidFill>
                  <a:srgbClr val="002060"/>
                </a:solidFill>
                <a:latin typeface="+mj-ea"/>
                <a:ea typeface="+mj-ea"/>
              </a:rPr>
              <a:t>유한책임</a:t>
            </a:r>
            <a:r>
              <a:rPr lang="en-US" altLang="ko-KR" sz="2000" dirty="0">
                <a:solidFill>
                  <a:srgbClr val="002060"/>
                </a:solidFill>
                <a:latin typeface="+mj-ea"/>
                <a:ea typeface="+mj-ea"/>
              </a:rPr>
              <a:t>/</a:t>
            </a:r>
            <a:r>
              <a:rPr lang="ko-KR" altLang="en-US" sz="2000" dirty="0">
                <a:solidFill>
                  <a:srgbClr val="002060"/>
                </a:solidFill>
                <a:latin typeface="+mj-ea"/>
                <a:ea typeface="+mj-ea"/>
              </a:rPr>
              <a:t>자금모집 일반대중</a:t>
            </a:r>
            <a:endParaRPr lang="en-US" altLang="ko-KR" sz="2000" dirty="0">
              <a:solidFill>
                <a:srgbClr val="002060"/>
              </a:solidFill>
              <a:latin typeface="+mj-ea"/>
              <a:ea typeface="+mj-ea"/>
            </a:endParaRPr>
          </a:p>
          <a:p>
            <a:pPr lvl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chemeClr val="tx1"/>
                </a:solidFill>
                <a:latin typeface="+mj-ea"/>
                <a:ea typeface="+mj-ea"/>
              </a:rPr>
              <a:t>유한회사</a:t>
            </a:r>
            <a:r>
              <a:rPr lang="ko-KR" altLang="en-US" sz="2000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ko-KR" sz="2000" dirty="0">
                <a:solidFill>
                  <a:schemeClr val="tx1"/>
                </a:solidFill>
                <a:latin typeface="+mj-ea"/>
                <a:ea typeface="+mj-ea"/>
              </a:rPr>
              <a:t>: </a:t>
            </a:r>
            <a:r>
              <a:rPr lang="ko-KR" altLang="en-US" sz="2000" dirty="0">
                <a:solidFill>
                  <a:schemeClr val="tx1"/>
                </a:solidFill>
                <a:latin typeface="+mj-ea"/>
                <a:ea typeface="+mj-ea"/>
              </a:rPr>
              <a:t>유한책임</a:t>
            </a:r>
            <a:r>
              <a:rPr lang="en-US" altLang="ko-KR" sz="2000" dirty="0">
                <a:solidFill>
                  <a:schemeClr val="tx1"/>
                </a:solidFill>
                <a:latin typeface="+mj-ea"/>
                <a:ea typeface="+mj-ea"/>
              </a:rPr>
              <a:t>/</a:t>
            </a:r>
            <a:r>
              <a:rPr lang="ko-KR" altLang="en-US" sz="2000" dirty="0">
                <a:solidFill>
                  <a:schemeClr val="tx1"/>
                </a:solidFill>
                <a:latin typeface="+mj-ea"/>
                <a:ea typeface="+mj-ea"/>
              </a:rPr>
              <a:t>한정된 범위 사람에게만 모집</a:t>
            </a:r>
            <a:r>
              <a:rPr lang="en-US" altLang="ko-KR" sz="2000" dirty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ko-KR" altLang="en-US" sz="2000" dirty="0">
                <a:solidFill>
                  <a:schemeClr val="tx1"/>
                </a:solidFill>
                <a:latin typeface="+mj-ea"/>
                <a:ea typeface="+mj-ea"/>
              </a:rPr>
              <a:t>사원</a:t>
            </a:r>
            <a:r>
              <a:rPr lang="en-US" altLang="ko-KR" sz="2000" dirty="0">
                <a:solidFill>
                  <a:schemeClr val="tx1"/>
                </a:solidFill>
                <a:latin typeface="+mj-ea"/>
                <a:ea typeface="+mj-ea"/>
              </a:rPr>
              <a:t>50</a:t>
            </a:r>
            <a:r>
              <a:rPr lang="ko-KR" altLang="en-US" sz="2000" dirty="0">
                <a:solidFill>
                  <a:schemeClr val="tx1"/>
                </a:solidFill>
                <a:latin typeface="+mj-ea"/>
                <a:ea typeface="+mj-ea"/>
              </a:rPr>
              <a:t>이내</a:t>
            </a:r>
            <a:r>
              <a:rPr lang="en-US" altLang="ko-KR" sz="2000" dirty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sz="2000" dirty="0">
                <a:solidFill>
                  <a:schemeClr val="tx1"/>
                </a:solidFill>
                <a:latin typeface="+mj-ea"/>
                <a:ea typeface="+mj-ea"/>
              </a:rPr>
              <a:t>자본금 </a:t>
            </a:r>
            <a:r>
              <a:rPr lang="en-US" altLang="ko-KR" sz="2000" dirty="0">
                <a:solidFill>
                  <a:schemeClr val="tx1"/>
                </a:solidFill>
                <a:latin typeface="+mj-ea"/>
                <a:ea typeface="+mj-ea"/>
              </a:rPr>
              <a:t>1</a:t>
            </a:r>
            <a:r>
              <a:rPr lang="ko-KR" altLang="en-US" sz="2000" dirty="0">
                <a:solidFill>
                  <a:schemeClr val="tx1"/>
                </a:solidFill>
                <a:latin typeface="+mj-ea"/>
                <a:ea typeface="+mj-ea"/>
              </a:rPr>
              <a:t>천만 이상</a:t>
            </a:r>
            <a:r>
              <a:rPr lang="en-US" altLang="ko-KR" sz="2000" dirty="0">
                <a:solidFill>
                  <a:schemeClr val="tx1"/>
                </a:solidFill>
                <a:latin typeface="+mj-ea"/>
                <a:ea typeface="+mj-ea"/>
              </a:rPr>
              <a:t>), LLC(Limited Liability Company) : </a:t>
            </a:r>
            <a:r>
              <a:rPr lang="ko-KR" altLang="en-US" sz="2000" dirty="0">
                <a:solidFill>
                  <a:schemeClr val="tx1"/>
                </a:solidFill>
                <a:latin typeface="+mj-ea"/>
                <a:ea typeface="+mj-ea"/>
              </a:rPr>
              <a:t>신속한 회사운영</a:t>
            </a:r>
            <a:r>
              <a:rPr lang="en-US" altLang="ko-KR" sz="2000" dirty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sz="2000" dirty="0">
                <a:solidFill>
                  <a:schemeClr val="tx1"/>
                </a:solidFill>
                <a:latin typeface="+mj-ea"/>
                <a:ea typeface="+mj-ea"/>
              </a:rPr>
              <a:t>소규모회사에 적합</a:t>
            </a:r>
            <a:endParaRPr lang="en-US" altLang="ko-KR" sz="2000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chemeClr val="tx1"/>
                </a:solidFill>
                <a:latin typeface="+mj-ea"/>
                <a:ea typeface="+mj-ea"/>
              </a:rPr>
              <a:t>합명회사</a:t>
            </a:r>
            <a:r>
              <a:rPr lang="ko-KR" altLang="en-US" sz="2000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ko-KR" sz="2000" dirty="0">
                <a:solidFill>
                  <a:schemeClr val="tx1"/>
                </a:solidFill>
                <a:latin typeface="+mj-ea"/>
                <a:ea typeface="+mj-ea"/>
              </a:rPr>
              <a:t>: </a:t>
            </a:r>
            <a:r>
              <a:rPr lang="ko-KR" altLang="en-US" sz="2000" dirty="0">
                <a:solidFill>
                  <a:schemeClr val="tx1"/>
                </a:solidFill>
                <a:latin typeface="+mj-ea"/>
                <a:ea typeface="+mj-ea"/>
              </a:rPr>
              <a:t>무한책임</a:t>
            </a:r>
            <a:r>
              <a:rPr lang="en-US" altLang="ko-KR" sz="2000" dirty="0">
                <a:solidFill>
                  <a:schemeClr val="tx1"/>
                </a:solidFill>
                <a:latin typeface="+mj-ea"/>
                <a:ea typeface="+mj-ea"/>
              </a:rPr>
              <a:t>/</a:t>
            </a:r>
            <a:r>
              <a:rPr lang="ko-KR" altLang="en-US" sz="2000" dirty="0">
                <a:solidFill>
                  <a:schemeClr val="tx1"/>
                </a:solidFill>
                <a:latin typeface="+mj-ea"/>
                <a:ea typeface="+mj-ea"/>
              </a:rPr>
              <a:t>한정된 범위 사람에게만 모집</a:t>
            </a:r>
            <a:r>
              <a:rPr lang="en-US" altLang="ko-KR" sz="2000" dirty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ko-KR" altLang="en-US" sz="2000" dirty="0">
                <a:solidFill>
                  <a:schemeClr val="tx1"/>
                </a:solidFill>
                <a:latin typeface="+mj-ea"/>
                <a:ea typeface="+mj-ea"/>
              </a:rPr>
              <a:t>소수 공동기업에 적합</a:t>
            </a:r>
            <a:r>
              <a:rPr lang="en-US" altLang="ko-KR" sz="2000" dirty="0">
                <a:solidFill>
                  <a:schemeClr val="tx1"/>
                </a:solidFill>
                <a:latin typeface="+mj-ea"/>
                <a:ea typeface="+mj-ea"/>
              </a:rPr>
              <a:t>)</a:t>
            </a:r>
          </a:p>
          <a:p>
            <a:pPr lvl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chemeClr val="tx1"/>
                </a:solidFill>
                <a:latin typeface="+mj-ea"/>
                <a:ea typeface="+mj-ea"/>
              </a:rPr>
              <a:t>합자회사</a:t>
            </a:r>
            <a:r>
              <a:rPr lang="ko-KR" altLang="en-US" sz="2000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ko-KR" sz="2000" dirty="0">
                <a:solidFill>
                  <a:schemeClr val="tx1"/>
                </a:solidFill>
                <a:latin typeface="+mj-ea"/>
                <a:ea typeface="+mj-ea"/>
              </a:rPr>
              <a:t>: </a:t>
            </a:r>
            <a:r>
              <a:rPr lang="ko-KR" altLang="en-US" sz="2000" dirty="0">
                <a:solidFill>
                  <a:schemeClr val="tx1"/>
                </a:solidFill>
                <a:latin typeface="+mj-ea"/>
                <a:ea typeface="+mj-ea"/>
              </a:rPr>
              <a:t>무한</a:t>
            </a:r>
            <a:r>
              <a:rPr lang="en-US" altLang="ko-KR" sz="2000" dirty="0">
                <a:solidFill>
                  <a:schemeClr val="tx1"/>
                </a:solidFill>
                <a:latin typeface="+mj-ea"/>
                <a:ea typeface="+mj-ea"/>
              </a:rPr>
              <a:t>+</a:t>
            </a:r>
            <a:r>
              <a:rPr lang="ko-KR" altLang="en-US" sz="2000" dirty="0">
                <a:solidFill>
                  <a:schemeClr val="tx1"/>
                </a:solidFill>
                <a:latin typeface="+mj-ea"/>
                <a:ea typeface="+mj-ea"/>
              </a:rPr>
              <a:t>유한</a:t>
            </a:r>
            <a:r>
              <a:rPr lang="en-US" altLang="ko-KR" sz="2000" dirty="0">
                <a:solidFill>
                  <a:schemeClr val="tx1"/>
                </a:solidFill>
                <a:latin typeface="+mj-ea"/>
                <a:ea typeface="+mj-ea"/>
              </a:rPr>
              <a:t>/</a:t>
            </a:r>
            <a:r>
              <a:rPr lang="ko-KR" altLang="en-US" sz="2000" dirty="0">
                <a:solidFill>
                  <a:schemeClr val="tx1"/>
                </a:solidFill>
                <a:latin typeface="+mj-ea"/>
                <a:ea typeface="+mj-ea"/>
              </a:rPr>
              <a:t>한정된 범위 사람에게만 모집</a:t>
            </a:r>
            <a:r>
              <a:rPr lang="en-US" altLang="ko-KR" sz="2000" dirty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ko-KR" altLang="en-US" sz="2000" dirty="0">
                <a:solidFill>
                  <a:schemeClr val="tx1"/>
                </a:solidFill>
                <a:latin typeface="+mj-ea"/>
                <a:ea typeface="+mj-ea"/>
              </a:rPr>
              <a:t>경영은 무한책임사원만</a:t>
            </a:r>
            <a:r>
              <a:rPr lang="en-US" altLang="ko-KR" sz="2000" dirty="0">
                <a:solidFill>
                  <a:schemeClr val="tx1"/>
                </a:solidFill>
                <a:latin typeface="+mj-ea"/>
                <a:ea typeface="+mj-ea"/>
              </a:rPr>
              <a:t>)</a:t>
            </a: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l"/>
            </a:pPr>
            <a:r>
              <a:rPr lang="ko-KR" altLang="en-US" sz="2400" dirty="0">
                <a:solidFill>
                  <a:schemeClr val="tx1"/>
                </a:solidFill>
                <a:latin typeface="+mj-ea"/>
                <a:ea typeface="+mj-ea"/>
              </a:rPr>
              <a:t>인적회사와 물적회사</a:t>
            </a:r>
            <a:r>
              <a:rPr lang="en-US" altLang="ko-KR" sz="2400" dirty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ko-KR" altLang="en-US" sz="2400" dirty="0">
                <a:solidFill>
                  <a:schemeClr val="tx1"/>
                </a:solidFill>
                <a:latin typeface="+mj-ea"/>
                <a:ea typeface="+mj-ea"/>
              </a:rPr>
              <a:t>사원과 회사와의 밀접도에 따라 구분</a:t>
            </a:r>
            <a:r>
              <a:rPr lang="en-US" altLang="ko-KR" sz="2400" dirty="0">
                <a:solidFill>
                  <a:schemeClr val="tx1"/>
                </a:solidFill>
                <a:latin typeface="+mj-ea"/>
                <a:ea typeface="+mj-ea"/>
              </a:rPr>
              <a:t>)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0E008B4-D9ED-486A-9F14-17ED1D2AE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047F-7909-447A-8519-E840BF31D151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81CC05-66AC-4BF6-A027-25E987887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988" y="5013176"/>
            <a:ext cx="6216024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latinLnBrk="0"/>
            <a:r>
              <a:rPr lang="ko-KR" altLang="en-US" sz="4200" dirty="0"/>
              <a:t>회사종류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B12ECFB-37CF-4FAD-BC82-92E82B3D9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6517" y="6352651"/>
            <a:ext cx="5125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B6D047F-7909-447A-8519-E840BF31D151}" type="slidenum">
              <a:rPr lang="en-US" altLang="ko-KR" smtClean="0"/>
              <a:pPr>
                <a:spcAft>
                  <a:spcPts val="600"/>
                </a:spcAft>
              </a:pPr>
              <a:t>36</a:t>
            </a:fld>
            <a:endParaRPr lang="en-US" altLang="ko-KR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34BCC3EB-D433-426C-81DA-3E695180D5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808038"/>
              </p:ext>
            </p:extLst>
          </p:nvPr>
        </p:nvGraphicFramePr>
        <p:xfrm>
          <a:off x="739476" y="1119305"/>
          <a:ext cx="7720956" cy="392094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16309">
                  <a:extLst>
                    <a:ext uri="{9D8B030D-6E8A-4147-A177-3AD203B41FA5}">
                      <a16:colId xmlns:a16="http://schemas.microsoft.com/office/drawing/2014/main" val="3025321154"/>
                    </a:ext>
                  </a:extLst>
                </a:gridCol>
                <a:gridCol w="1560482">
                  <a:extLst>
                    <a:ext uri="{9D8B030D-6E8A-4147-A177-3AD203B41FA5}">
                      <a16:colId xmlns:a16="http://schemas.microsoft.com/office/drawing/2014/main" val="1071675465"/>
                    </a:ext>
                  </a:extLst>
                </a:gridCol>
                <a:gridCol w="1560482">
                  <a:extLst>
                    <a:ext uri="{9D8B030D-6E8A-4147-A177-3AD203B41FA5}">
                      <a16:colId xmlns:a16="http://schemas.microsoft.com/office/drawing/2014/main" val="224324332"/>
                    </a:ext>
                  </a:extLst>
                </a:gridCol>
                <a:gridCol w="1567374">
                  <a:extLst>
                    <a:ext uri="{9D8B030D-6E8A-4147-A177-3AD203B41FA5}">
                      <a16:colId xmlns:a16="http://schemas.microsoft.com/office/drawing/2014/main" val="1797598648"/>
                    </a:ext>
                  </a:extLst>
                </a:gridCol>
                <a:gridCol w="1516309">
                  <a:extLst>
                    <a:ext uri="{9D8B030D-6E8A-4147-A177-3AD203B41FA5}">
                      <a16:colId xmlns:a16="http://schemas.microsoft.com/office/drawing/2014/main" val="3600268634"/>
                    </a:ext>
                  </a:extLst>
                </a:gridCol>
              </a:tblGrid>
              <a:tr h="453880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9779" marR="119834" marT="79890" marB="798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/>
                        <a:t>주식회사</a:t>
                      </a:r>
                      <a:endParaRPr lang="ko-KR" altLang="en-US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9779" marR="119834" marT="79890" marB="798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/>
                        <a:t>유한회사</a:t>
                      </a:r>
                      <a:endParaRPr lang="ko-KR" altLang="en-US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9779" marR="119834" marT="79890" marB="798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/>
                        <a:t>합명회사</a:t>
                      </a:r>
                      <a:endParaRPr lang="ko-KR" altLang="en-US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9779" marR="119834" marT="79890" marB="798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/>
                        <a:t>합자회사</a:t>
                      </a:r>
                      <a:endParaRPr lang="ko-KR" altLang="en-US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9779" marR="119834" marT="79890" marB="79890"/>
                </a:tc>
                <a:extLst>
                  <a:ext uri="{0D108BD9-81ED-4DB2-BD59-A6C34878D82A}">
                    <a16:rowId xmlns:a16="http://schemas.microsoft.com/office/drawing/2014/main" val="973089603"/>
                  </a:ext>
                </a:extLst>
              </a:tr>
              <a:tr h="4374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사원책임</a:t>
                      </a:r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9779" marR="119834" marT="79890" marB="798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/>
                        <a:t>유한</a:t>
                      </a:r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9779" marR="119834" marT="79890" marB="798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/>
                        <a:t>유한</a:t>
                      </a:r>
                      <a:endParaRPr lang="ko-KR" alt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9779" marR="119834" marT="79890" marB="798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/>
                        <a:t>무한</a:t>
                      </a:r>
                      <a:endParaRPr lang="ko-KR" alt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9779" marR="119834" marT="79890" marB="798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/>
                        <a:t>무한</a:t>
                      </a:r>
                      <a:r>
                        <a:rPr lang="en-US" altLang="ko-KR" sz="2000"/>
                        <a:t>/</a:t>
                      </a:r>
                      <a:r>
                        <a:rPr lang="ko-KR" altLang="en-US" sz="2000"/>
                        <a:t>유한</a:t>
                      </a:r>
                      <a:endParaRPr lang="ko-KR" alt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9779" marR="119834" marT="79890" marB="79890"/>
                </a:tc>
                <a:extLst>
                  <a:ext uri="{0D108BD9-81ED-4DB2-BD59-A6C34878D82A}">
                    <a16:rowId xmlns:a16="http://schemas.microsoft.com/office/drawing/2014/main" val="2600134710"/>
                  </a:ext>
                </a:extLst>
              </a:tr>
              <a:tr h="7245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사원의 수</a:t>
                      </a:r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9779" marR="119834" marT="79890" marB="798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/>
                        <a:t>1</a:t>
                      </a:r>
                      <a:r>
                        <a:rPr lang="ko-KR" altLang="en-US" sz="2000" dirty="0"/>
                        <a:t>인 이상</a:t>
                      </a:r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9779" marR="119834" marT="79890" marB="798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/>
                        <a:t>1~50</a:t>
                      </a:r>
                      <a:r>
                        <a:rPr lang="ko-KR" altLang="en-US" sz="2000" dirty="0"/>
                        <a:t>인</a:t>
                      </a:r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9779" marR="119834" marT="79890" marB="798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/>
                        <a:t>2</a:t>
                      </a:r>
                      <a:r>
                        <a:rPr lang="ko-KR" altLang="en-US" sz="2000"/>
                        <a:t>인 이상</a:t>
                      </a:r>
                      <a:endParaRPr lang="ko-KR" alt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9779" marR="119834" marT="79890" marB="798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err="1"/>
                        <a:t>무한유한</a:t>
                      </a:r>
                      <a:r>
                        <a:rPr lang="ko-KR" altLang="en-US" sz="2000"/>
                        <a:t> 각</a:t>
                      </a:r>
                      <a:r>
                        <a:rPr lang="en-US" altLang="ko-KR" sz="2000"/>
                        <a:t>1</a:t>
                      </a:r>
                      <a:r>
                        <a:rPr lang="ko-KR" altLang="en-US" sz="2000" err="1"/>
                        <a:t>인이상</a:t>
                      </a:r>
                      <a:endParaRPr lang="ko-KR" alt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9779" marR="119834" marT="79890" marB="79890"/>
                </a:tc>
                <a:extLst>
                  <a:ext uri="{0D108BD9-81ED-4DB2-BD59-A6C34878D82A}">
                    <a16:rowId xmlns:a16="http://schemas.microsoft.com/office/drawing/2014/main" val="4168856736"/>
                  </a:ext>
                </a:extLst>
              </a:tr>
              <a:tr h="4374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/>
                        <a:t>특징</a:t>
                      </a:r>
                      <a:endParaRPr lang="ko-KR" altLang="en-US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9779" marR="119834" marT="79890" marB="798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/>
                        <a:t>물적회사</a:t>
                      </a:r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9779" marR="119834" marT="79890" marB="798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/>
                        <a:t>물적회사</a:t>
                      </a:r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9779" marR="119834" marT="79890" marB="798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/>
                        <a:t>인적회사</a:t>
                      </a:r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9779" marR="119834" marT="79890" marB="798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/>
                        <a:t>인적회사</a:t>
                      </a:r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9779" marR="119834" marT="79890" marB="79890"/>
                </a:tc>
                <a:extLst>
                  <a:ext uri="{0D108BD9-81ED-4DB2-BD59-A6C34878D82A}">
                    <a16:rowId xmlns:a16="http://schemas.microsoft.com/office/drawing/2014/main" val="19007859"/>
                  </a:ext>
                </a:extLst>
              </a:tr>
              <a:tr h="17685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사례</a:t>
                      </a:r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9779" marR="119834" marT="79890" marB="798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일반민간기업</a:t>
                      </a:r>
                      <a:endParaRPr lang="ko-KR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9779" marR="119834" marT="79890" marB="798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소규모 농업법인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외국계 한국지사</a:t>
                      </a: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한국</a:t>
                      </a:r>
                      <a:r>
                        <a:rPr lang="en-US" altLang="ko-KR" sz="1600" dirty="0"/>
                        <a:t>MS</a:t>
                      </a:r>
                      <a:r>
                        <a:rPr lang="ko-KR" altLang="en-US" sz="1600" dirty="0"/>
                        <a:t>유한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 err="1"/>
                        <a:t>구글코리아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애플코리아</a:t>
                      </a:r>
                      <a:r>
                        <a:rPr lang="en-US" altLang="ko-KR" sz="1600" dirty="0"/>
                        <a:t>…)</a:t>
                      </a:r>
                      <a:endParaRPr lang="ko-KR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9779" marR="119834" marT="79890" marB="798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법무법인</a:t>
                      </a:r>
                      <a:r>
                        <a:rPr lang="en-US" altLang="ko-KR" sz="1600" dirty="0"/>
                        <a:t>/</a:t>
                      </a:r>
                    </a:p>
                    <a:p>
                      <a:pPr latinLnBrk="1"/>
                      <a:r>
                        <a:rPr lang="ko-KR" altLang="en-US" sz="1600" dirty="0" err="1"/>
                        <a:t>회계법인등</a:t>
                      </a:r>
                      <a:endParaRPr lang="ko-KR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9779" marR="119834" marT="79890" marB="798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벤처회사</a:t>
                      </a:r>
                      <a:endParaRPr lang="ko-KR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9779" marR="119834" marT="79890" marB="79890"/>
                </a:tc>
                <a:extLst>
                  <a:ext uri="{0D108BD9-81ED-4DB2-BD59-A6C34878D82A}">
                    <a16:rowId xmlns:a16="http://schemas.microsoft.com/office/drawing/2014/main" val="3495603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5749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</p:spPr>
        <p:txBody>
          <a:bodyPr/>
          <a:lstStyle/>
          <a:p>
            <a:r>
              <a:rPr lang="ko-KR" altLang="en-US"/>
              <a:t>내부고객</a:t>
            </a:r>
            <a:r>
              <a:rPr lang="en-US" altLang="ko-KR"/>
              <a:t>, </a:t>
            </a:r>
            <a:r>
              <a:rPr lang="ko-KR" altLang="en-US"/>
              <a:t>외부고객</a:t>
            </a:r>
            <a:r>
              <a:rPr lang="en-US" altLang="ko-KR" sz="1800"/>
              <a:t>p.23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556985" y="1844824"/>
            <a:ext cx="8007169" cy="3240360"/>
          </a:xfrm>
        </p:spPr>
        <p:txBody>
          <a:bodyPr>
            <a:normAutofit fontScale="92500" lnSpcReduction="20000"/>
          </a:bodyPr>
          <a:lstStyle/>
          <a:p>
            <a:pPr marL="411480" fontAlgn="auto">
              <a:lnSpc>
                <a:spcPct val="110000"/>
              </a:lnSpc>
              <a:buFont typeface="Wingdings" panose="05000000000000000000" pitchFamily="2" charset="2"/>
              <a:buChar char="l"/>
              <a:defRPr/>
            </a:pPr>
            <a:r>
              <a:rPr lang="ko-KR" altLang="en-US" sz="2800" dirty="0">
                <a:solidFill>
                  <a:schemeClr val="tx1"/>
                </a:solidFill>
                <a:latin typeface="+mj-ea"/>
                <a:ea typeface="+mj-ea"/>
              </a:rPr>
              <a:t>고객과 소비자 차이</a:t>
            </a:r>
            <a:endParaRPr lang="en-US" altLang="ko-KR" sz="280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411480" fontAlgn="auto">
              <a:lnSpc>
                <a:spcPct val="110000"/>
              </a:lnSpc>
              <a:buFont typeface="Wingdings" panose="05000000000000000000" pitchFamily="2" charset="2"/>
              <a:buChar char="l"/>
              <a:defRPr/>
            </a:pPr>
            <a:r>
              <a:rPr lang="ko-KR" altLang="en-US" sz="2800" dirty="0">
                <a:solidFill>
                  <a:schemeClr val="tx1"/>
                </a:solidFill>
                <a:latin typeface="+mj-ea"/>
                <a:ea typeface="+mj-ea"/>
              </a:rPr>
              <a:t>외부고객</a:t>
            </a:r>
            <a:endParaRPr lang="en-US" altLang="ko-KR" sz="280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667512" lvl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Font typeface="Wingdings"/>
              <a:buChar char=""/>
              <a:defRPr/>
            </a:pPr>
            <a:r>
              <a:rPr lang="ko-KR" altLang="en-US" sz="2400" dirty="0">
                <a:solidFill>
                  <a:schemeClr val="tx1"/>
                </a:solidFill>
                <a:latin typeface="+mj-ea"/>
                <a:ea typeface="+mj-ea"/>
              </a:rPr>
              <a:t>내부고객이 생산한 제품이나 서비스를 제공받는 가치구매 고객</a:t>
            </a:r>
            <a:endParaRPr lang="en-US" altLang="ko-KR" sz="240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411480" fontAlgn="auto">
              <a:lnSpc>
                <a:spcPct val="110000"/>
              </a:lnSpc>
              <a:buFont typeface="Wingdings" panose="05000000000000000000" pitchFamily="2" charset="2"/>
              <a:buChar char="l"/>
              <a:defRPr/>
            </a:pPr>
            <a:r>
              <a:rPr lang="ko-KR" altLang="en-US" sz="2800" dirty="0">
                <a:solidFill>
                  <a:schemeClr val="tx1"/>
                </a:solidFill>
                <a:latin typeface="+mj-ea"/>
                <a:ea typeface="+mj-ea"/>
              </a:rPr>
              <a:t>내부고객</a:t>
            </a:r>
            <a:endParaRPr lang="en-US" altLang="ko-KR" sz="280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667512" lvl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Font typeface="Wingdings"/>
              <a:buChar char=""/>
              <a:defRPr/>
            </a:pPr>
            <a:r>
              <a:rPr lang="ko-KR" altLang="en-US" sz="2400" dirty="0">
                <a:solidFill>
                  <a:schemeClr val="tx1"/>
                </a:solidFill>
                <a:latin typeface="+mj-ea"/>
                <a:ea typeface="+mj-ea"/>
              </a:rPr>
              <a:t>기업 내부에 존재하는 고객</a:t>
            </a:r>
            <a:r>
              <a:rPr lang="en-US" altLang="ko-KR" sz="2400" dirty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ko-KR" altLang="en-US" sz="2400" dirty="0">
                <a:solidFill>
                  <a:schemeClr val="tx1"/>
                </a:solidFill>
                <a:latin typeface="+mj-ea"/>
                <a:ea typeface="+mj-ea"/>
              </a:rPr>
              <a:t>기업 내 상사</a:t>
            </a:r>
            <a:r>
              <a:rPr lang="en-US" altLang="ko-KR" sz="2400" dirty="0">
                <a:solidFill>
                  <a:schemeClr val="tx1"/>
                </a:solidFill>
                <a:latin typeface="+mj-ea"/>
                <a:ea typeface="+mj-ea"/>
              </a:rPr>
              <a:t>,</a:t>
            </a:r>
            <a:r>
              <a:rPr lang="ko-KR" altLang="en-US" sz="2400" dirty="0">
                <a:solidFill>
                  <a:schemeClr val="tx1"/>
                </a:solidFill>
                <a:latin typeface="+mj-ea"/>
                <a:ea typeface="+mj-ea"/>
              </a:rPr>
              <a:t>부하</a:t>
            </a:r>
            <a:r>
              <a:rPr lang="en-US" altLang="ko-KR" sz="2400" dirty="0">
                <a:solidFill>
                  <a:schemeClr val="tx1"/>
                </a:solidFill>
                <a:latin typeface="+mj-ea"/>
                <a:ea typeface="+mj-ea"/>
              </a:rPr>
              <a:t>,</a:t>
            </a:r>
            <a:r>
              <a:rPr lang="ko-KR" altLang="en-US" sz="2400" dirty="0">
                <a:solidFill>
                  <a:schemeClr val="tx1"/>
                </a:solidFill>
                <a:latin typeface="+mj-ea"/>
                <a:ea typeface="+mj-ea"/>
              </a:rPr>
              <a:t>동료</a:t>
            </a:r>
            <a:r>
              <a:rPr lang="en-US" altLang="ko-KR" sz="2400" dirty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sz="2400" dirty="0">
                <a:solidFill>
                  <a:schemeClr val="tx1"/>
                </a:solidFill>
                <a:latin typeface="+mj-ea"/>
                <a:ea typeface="+mj-ea"/>
              </a:rPr>
              <a:t>다른 부서</a:t>
            </a:r>
            <a:r>
              <a:rPr lang="en-US" altLang="ko-KR" sz="2400" dirty="0">
                <a:solidFill>
                  <a:schemeClr val="tx1"/>
                </a:solidFill>
                <a:latin typeface="+mj-ea"/>
                <a:ea typeface="+mj-ea"/>
              </a:rPr>
              <a:t>)</a:t>
            </a:r>
          </a:p>
          <a:p>
            <a:pPr marL="667512" lvl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Font typeface="Wingdings"/>
              <a:buChar char=""/>
              <a:defRPr/>
            </a:pPr>
            <a:r>
              <a:rPr lang="ko-KR" altLang="en-US" sz="2400" dirty="0">
                <a:solidFill>
                  <a:schemeClr val="tx1"/>
                </a:solidFill>
                <a:latin typeface="+mj-ea"/>
                <a:ea typeface="+mj-ea"/>
              </a:rPr>
              <a:t>내부고객 마케팅</a:t>
            </a:r>
            <a:endParaRPr lang="en-US" altLang="ko-KR" sz="2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1A7A8D6-AB52-4CA0-958F-FFDBA794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</p:spPr>
        <p:txBody>
          <a:bodyPr/>
          <a:lstStyle/>
          <a:p>
            <a:fld id="{1B6D047F-7909-447A-8519-E840BF31D151}" type="slidenum">
              <a:rPr lang="ko-KR" altLang="en-US" smtClean="0"/>
              <a:pPr/>
              <a:t>37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892041"/>
            <a:ext cx="4485878" cy="115212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855750-3CD4-468A-89D2-63181B9CA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324" y="3429000"/>
            <a:ext cx="5755351" cy="815742"/>
          </a:xfrm>
        </p:spPr>
        <p:txBody>
          <a:bodyPr vert="horz" lIns="68580" tIns="34290" rIns="68580" bIns="34290" rtlCol="0" anchor="b">
            <a:normAutofit/>
          </a:bodyPr>
          <a:lstStyle/>
          <a:p>
            <a:pPr latinLnBrk="0"/>
            <a:r>
              <a:rPr lang="ko-KR" altLang="en-US" dirty="0" err="1"/>
              <a:t>리츠칼튼</a:t>
            </a:r>
            <a:r>
              <a:rPr lang="en-US" altLang="ko-KR" dirty="0"/>
              <a:t>, </a:t>
            </a:r>
            <a:r>
              <a:rPr lang="ko-KR" altLang="en-US" dirty="0" err="1"/>
              <a:t>골든스텐다드</a:t>
            </a:r>
            <a:endParaRPr lang="en-US" altLang="ko-KR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5AF8229F-08B2-4787-8830-1CE622C98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3795" y="638771"/>
            <a:ext cx="5356410" cy="2731768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6C642D6-8BED-4FC6-A9DA-C88F98E49812}"/>
              </a:ext>
            </a:extLst>
          </p:cNvPr>
          <p:cNvSpPr/>
          <p:nvPr/>
        </p:nvSpPr>
        <p:spPr>
          <a:xfrm>
            <a:off x="827584" y="4303203"/>
            <a:ext cx="784887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2400" dirty="0"/>
              <a:t>만족한 직원이 고객을 만족시킨다</a:t>
            </a:r>
            <a:r>
              <a:rPr lang="en-US" altLang="ko-KR" sz="2400" dirty="0"/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2400" dirty="0"/>
              <a:t>‘사람들이 만드는 햄버거 회사가 아니라 햄버거를 만드는 사람들의 회사’</a:t>
            </a:r>
            <a:r>
              <a:rPr lang="en-US" altLang="ko-KR" sz="2400" dirty="0"/>
              <a:t>(</a:t>
            </a:r>
            <a:r>
              <a:rPr lang="ko-KR" altLang="en-US" sz="2400" dirty="0"/>
              <a:t>맥도날드</a:t>
            </a:r>
            <a:r>
              <a:rPr lang="en-US" altLang="ko-KR" sz="2400" dirty="0"/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2400" dirty="0"/>
              <a:t>‘우리는 </a:t>
            </a:r>
            <a:r>
              <a:rPr lang="ko-KR" altLang="en-US" sz="2400" dirty="0" err="1"/>
              <a:t>신사숙녀를</a:t>
            </a:r>
            <a:r>
              <a:rPr lang="ko-KR" altLang="en-US" sz="2400" dirty="0"/>
              <a:t> 모시는 </a:t>
            </a:r>
            <a:r>
              <a:rPr lang="ko-KR" altLang="en-US" sz="2400" dirty="0" err="1"/>
              <a:t>신사숙녀이다</a:t>
            </a:r>
            <a:r>
              <a:rPr lang="ko-KR" altLang="en-US" sz="2400" dirty="0"/>
              <a:t>’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23762306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기업의 네 가지 책임</a:t>
            </a:r>
            <a:r>
              <a:rPr lang="en-US" altLang="ko-KR" sz="1800" dirty="0"/>
              <a:t>p.22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5B132E1-D80F-477A-901B-FC7C8B40F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047F-7909-447A-8519-E840BF31D151}" type="slidenum">
              <a:rPr lang="ko-KR" altLang="en-US" smtClean="0"/>
              <a:pPr/>
              <a:t>39</a:t>
            </a:fld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4BF7089-A907-497F-9D4F-FC8076B7ABB5}"/>
              </a:ext>
            </a:extLst>
          </p:cNvPr>
          <p:cNvSpPr/>
          <p:nvPr/>
        </p:nvSpPr>
        <p:spPr>
          <a:xfrm>
            <a:off x="1569078" y="5632805"/>
            <a:ext cx="53953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err="1"/>
              <a:t>그리민은행</a:t>
            </a:r>
            <a:r>
              <a:rPr lang="en-US" altLang="ko-KR" sz="1200" dirty="0">
                <a:hlinkClick r:id="rId2"/>
              </a:rPr>
              <a:t>https://www.youtube.com/watch?v=tQA0789AK4s&amp;t=6s</a:t>
            </a:r>
            <a:endParaRPr lang="ko-KR" altLang="en-US" sz="1200" dirty="0"/>
          </a:p>
        </p:txBody>
      </p:sp>
      <p:graphicFrame>
        <p:nvGraphicFramePr>
          <p:cNvPr id="4" name="다이어그램 3">
            <a:extLst>
              <a:ext uri="{FF2B5EF4-FFF2-40B4-BE49-F238E27FC236}">
                <a16:creationId xmlns:a16="http://schemas.microsoft.com/office/drawing/2014/main" id="{1C4B8D22-F5FA-47A9-B3FD-46961BF1B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1785926"/>
              </p:ext>
            </p:extLst>
          </p:nvPr>
        </p:nvGraphicFramePr>
        <p:xfrm>
          <a:off x="1142187" y="1819384"/>
          <a:ext cx="5302489" cy="3681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설명선: 선 6">
            <a:extLst>
              <a:ext uri="{FF2B5EF4-FFF2-40B4-BE49-F238E27FC236}">
                <a16:creationId xmlns:a16="http://schemas.microsoft.com/office/drawing/2014/main" id="{053A892A-D45D-4988-85FB-4913B8734717}"/>
              </a:ext>
            </a:extLst>
          </p:cNvPr>
          <p:cNvSpPr/>
          <p:nvPr/>
        </p:nvSpPr>
        <p:spPr>
          <a:xfrm>
            <a:off x="4860031" y="1930400"/>
            <a:ext cx="2104379" cy="634504"/>
          </a:xfrm>
          <a:prstGeom prst="borderCallout1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</a:rPr>
              <a:t>소외계층 지원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>
                <a:solidFill>
                  <a:schemeClr val="tx1"/>
                </a:solidFill>
              </a:rPr>
              <a:t>교육</a:t>
            </a:r>
            <a:r>
              <a:rPr lang="en-US" altLang="ko-KR" sz="1400" dirty="0">
                <a:solidFill>
                  <a:schemeClr val="tx1"/>
                </a:solidFill>
              </a:rPr>
              <a:t>,</a:t>
            </a:r>
            <a:r>
              <a:rPr lang="ko-KR" altLang="en-US" sz="1400" dirty="0">
                <a:solidFill>
                  <a:schemeClr val="tx1"/>
                </a:solidFill>
              </a:rPr>
              <a:t>문화</a:t>
            </a:r>
            <a:r>
              <a:rPr lang="en-US" altLang="ko-KR" sz="1400" dirty="0">
                <a:solidFill>
                  <a:schemeClr val="tx1"/>
                </a:solidFill>
              </a:rPr>
              <a:t>,</a:t>
            </a:r>
            <a:r>
              <a:rPr lang="ko-KR" altLang="en-US" sz="1400" dirty="0">
                <a:solidFill>
                  <a:schemeClr val="tx1"/>
                </a:solidFill>
              </a:rPr>
              <a:t>체육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ko-KR" altLang="en-US" sz="1400" dirty="0">
                <a:solidFill>
                  <a:schemeClr val="tx1"/>
                </a:solidFill>
              </a:rPr>
              <a:t>활동지원</a:t>
            </a:r>
          </a:p>
        </p:txBody>
      </p:sp>
      <p:sp>
        <p:nvSpPr>
          <p:cNvPr id="9" name="설명선: 선 8">
            <a:extLst>
              <a:ext uri="{FF2B5EF4-FFF2-40B4-BE49-F238E27FC236}">
                <a16:creationId xmlns:a16="http://schemas.microsoft.com/office/drawing/2014/main" id="{97A28F00-6FB5-4F16-846E-0E9132A24DB4}"/>
              </a:ext>
            </a:extLst>
          </p:cNvPr>
          <p:cNvSpPr/>
          <p:nvPr/>
        </p:nvSpPr>
        <p:spPr>
          <a:xfrm>
            <a:off x="5076056" y="2661041"/>
            <a:ext cx="2104379" cy="634504"/>
          </a:xfrm>
          <a:prstGeom prst="borderCallout1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</a:rPr>
              <a:t>오염물질 배출 감소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>
                <a:solidFill>
                  <a:schemeClr val="tx1"/>
                </a:solidFill>
              </a:rPr>
              <a:t>여성</a:t>
            </a:r>
            <a:r>
              <a:rPr lang="en-US" altLang="ko-KR" sz="1400" dirty="0">
                <a:solidFill>
                  <a:schemeClr val="tx1"/>
                </a:solidFill>
              </a:rPr>
              <a:t>/</a:t>
            </a:r>
            <a:r>
              <a:rPr lang="ko-KR" altLang="en-US" sz="1400" dirty="0">
                <a:solidFill>
                  <a:schemeClr val="tx1"/>
                </a:solidFill>
              </a:rPr>
              <a:t>현지인</a:t>
            </a:r>
            <a:r>
              <a:rPr lang="en-US" altLang="ko-KR" sz="1400" dirty="0">
                <a:solidFill>
                  <a:schemeClr val="tx1"/>
                </a:solidFill>
              </a:rPr>
              <a:t>/</a:t>
            </a:r>
            <a:r>
              <a:rPr lang="ko-KR" altLang="en-US" sz="1400" dirty="0">
                <a:solidFill>
                  <a:schemeClr val="tx1"/>
                </a:solidFill>
              </a:rPr>
              <a:t>소수인종 공정대우</a:t>
            </a:r>
          </a:p>
        </p:txBody>
      </p:sp>
      <p:sp>
        <p:nvSpPr>
          <p:cNvPr id="11" name="설명선: 선 10">
            <a:extLst>
              <a:ext uri="{FF2B5EF4-FFF2-40B4-BE49-F238E27FC236}">
                <a16:creationId xmlns:a16="http://schemas.microsoft.com/office/drawing/2014/main" id="{6446B6C1-4AAE-4973-B300-D9563EDE3C7F}"/>
              </a:ext>
            </a:extLst>
          </p:cNvPr>
          <p:cNvSpPr/>
          <p:nvPr/>
        </p:nvSpPr>
        <p:spPr>
          <a:xfrm>
            <a:off x="5760366" y="3440591"/>
            <a:ext cx="2104379" cy="634504"/>
          </a:xfrm>
          <a:prstGeom prst="borderCallout1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</a:rPr>
              <a:t>회계투명성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>
                <a:solidFill>
                  <a:schemeClr val="tx1"/>
                </a:solidFill>
              </a:rPr>
              <a:t>세금납부</a:t>
            </a:r>
          </a:p>
        </p:txBody>
      </p:sp>
      <p:sp>
        <p:nvSpPr>
          <p:cNvPr id="12" name="설명선: 선 11">
            <a:extLst>
              <a:ext uri="{FF2B5EF4-FFF2-40B4-BE49-F238E27FC236}">
                <a16:creationId xmlns:a16="http://schemas.microsoft.com/office/drawing/2014/main" id="{2F0E4445-7519-456B-9B04-141F4071FD60}"/>
              </a:ext>
            </a:extLst>
          </p:cNvPr>
          <p:cNvSpPr/>
          <p:nvPr/>
        </p:nvSpPr>
        <p:spPr>
          <a:xfrm>
            <a:off x="6444676" y="4220142"/>
            <a:ext cx="2104379" cy="634504"/>
          </a:xfrm>
          <a:prstGeom prst="borderCallout1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</a:rPr>
              <a:t>이윤 극대화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>
                <a:solidFill>
                  <a:schemeClr val="tx1"/>
                </a:solidFill>
              </a:rPr>
              <a:t>고용창출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43577A2D-9139-4EC2-99FF-E49F778F9CCC}"/>
              </a:ext>
            </a:extLst>
          </p:cNvPr>
          <p:cNvSpPr/>
          <p:nvPr/>
        </p:nvSpPr>
        <p:spPr>
          <a:xfrm>
            <a:off x="7010400" y="802841"/>
            <a:ext cx="1368152" cy="86409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CSR</a:t>
            </a:r>
          </a:p>
          <a:p>
            <a:pPr algn="ctr"/>
            <a:r>
              <a:rPr lang="en-US" altLang="ko-KR" dirty="0"/>
              <a:t>ISO26000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540BF3-D675-47F4-B50A-C3E81CDD3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경영학 구조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BF83DD0-2830-4E51-840B-BE7ACB3C6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047F-7909-447A-8519-E840BF31D151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16" name="구름 15">
            <a:extLst>
              <a:ext uri="{FF2B5EF4-FFF2-40B4-BE49-F238E27FC236}">
                <a16:creationId xmlns:a16="http://schemas.microsoft.com/office/drawing/2014/main" id="{D221701E-12F5-4E20-9CC2-49B82AD565C7}"/>
              </a:ext>
            </a:extLst>
          </p:cNvPr>
          <p:cNvSpPr/>
          <p:nvPr/>
        </p:nvSpPr>
        <p:spPr>
          <a:xfrm>
            <a:off x="683568" y="2852936"/>
            <a:ext cx="1800200" cy="2039105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2060"/>
                </a:solidFill>
              </a:rPr>
              <a:t>거시환경</a:t>
            </a:r>
            <a:endParaRPr lang="en-US" altLang="ko-KR" dirty="0">
              <a:solidFill>
                <a:srgbClr val="002060"/>
              </a:solidFill>
            </a:endParaRPr>
          </a:p>
          <a:p>
            <a:pPr algn="ctr"/>
            <a:r>
              <a:rPr lang="en-US" altLang="ko-KR" dirty="0">
                <a:solidFill>
                  <a:srgbClr val="002060"/>
                </a:solidFill>
              </a:rPr>
              <a:t>&amp;</a:t>
            </a:r>
          </a:p>
          <a:p>
            <a:pPr algn="ctr"/>
            <a:r>
              <a:rPr lang="ko-KR" altLang="en-US" dirty="0">
                <a:solidFill>
                  <a:srgbClr val="002060"/>
                </a:solidFill>
              </a:rPr>
              <a:t>산업환경</a:t>
            </a:r>
          </a:p>
        </p:txBody>
      </p:sp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53DE20E5-2805-49C3-A0D3-3F3ADC829226}"/>
              </a:ext>
            </a:extLst>
          </p:cNvPr>
          <p:cNvSpPr/>
          <p:nvPr/>
        </p:nvSpPr>
        <p:spPr>
          <a:xfrm>
            <a:off x="2779616" y="3323208"/>
            <a:ext cx="594492" cy="1147192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기회</a:t>
            </a:r>
            <a:r>
              <a:rPr lang="en-US" altLang="ko-KR" sz="1000" dirty="0"/>
              <a:t>or</a:t>
            </a:r>
          </a:p>
          <a:p>
            <a:pPr algn="ctr"/>
            <a:r>
              <a:rPr lang="ko-KR" altLang="en-US" sz="1000" dirty="0"/>
              <a:t>위협</a:t>
            </a:r>
          </a:p>
        </p:txBody>
      </p:sp>
      <p:sp>
        <p:nvSpPr>
          <p:cNvPr id="18" name="화살표: 오른쪽 17">
            <a:extLst>
              <a:ext uri="{FF2B5EF4-FFF2-40B4-BE49-F238E27FC236}">
                <a16:creationId xmlns:a16="http://schemas.microsoft.com/office/drawing/2014/main" id="{92E64889-7339-409B-BD1E-04ED5AD5A816}"/>
              </a:ext>
            </a:extLst>
          </p:cNvPr>
          <p:cNvSpPr/>
          <p:nvPr/>
        </p:nvSpPr>
        <p:spPr>
          <a:xfrm>
            <a:off x="6188164" y="3323208"/>
            <a:ext cx="594492" cy="1132448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생존</a:t>
            </a:r>
            <a:r>
              <a:rPr lang="en-US" altLang="ko-KR" sz="1000" dirty="0"/>
              <a:t>or</a:t>
            </a:r>
          </a:p>
          <a:p>
            <a:pPr algn="ctr"/>
            <a:r>
              <a:rPr lang="ko-KR" altLang="en-US" sz="1000" dirty="0"/>
              <a:t>도태</a:t>
            </a:r>
            <a:endParaRPr lang="en-US" altLang="ko-KR" sz="1000" dirty="0"/>
          </a:p>
        </p:txBody>
      </p:sp>
      <p:pic>
        <p:nvPicPr>
          <p:cNvPr id="20" name="그래픽 19" descr="상향 추세">
            <a:extLst>
              <a:ext uri="{FF2B5EF4-FFF2-40B4-BE49-F238E27FC236}">
                <a16:creationId xmlns:a16="http://schemas.microsoft.com/office/drawing/2014/main" id="{00EE7315-F262-409B-8854-467DF9FA6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7728" y="2832280"/>
            <a:ext cx="1937524" cy="193752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7C82FCF-4D4A-4079-B5F5-042FDCBA3710}"/>
              </a:ext>
            </a:extLst>
          </p:cNvPr>
          <p:cNvSpPr txBox="1"/>
          <p:nvPr/>
        </p:nvSpPr>
        <p:spPr>
          <a:xfrm>
            <a:off x="4422207" y="5107013"/>
            <a:ext cx="765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성과</a:t>
            </a:r>
          </a:p>
        </p:txBody>
      </p:sp>
      <p:sp>
        <p:nvSpPr>
          <p:cNvPr id="19" name="이등변 삼각형 18">
            <a:extLst>
              <a:ext uri="{FF2B5EF4-FFF2-40B4-BE49-F238E27FC236}">
                <a16:creationId xmlns:a16="http://schemas.microsoft.com/office/drawing/2014/main" id="{F29A4C38-A3CF-47A1-9A1D-BE6CCE9065EC}"/>
              </a:ext>
            </a:extLst>
          </p:cNvPr>
          <p:cNvSpPr/>
          <p:nvPr/>
        </p:nvSpPr>
        <p:spPr>
          <a:xfrm>
            <a:off x="3693890" y="2057401"/>
            <a:ext cx="2232248" cy="5040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경영전략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3DC123F9-2D3C-4420-A2C5-136ED5BBD40D}"/>
              </a:ext>
            </a:extLst>
          </p:cNvPr>
          <p:cNvSpPr/>
          <p:nvPr/>
        </p:nvSpPr>
        <p:spPr>
          <a:xfrm>
            <a:off x="3731838" y="2730625"/>
            <a:ext cx="381407" cy="1155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생산관리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61801E49-E74D-4A21-947D-ADB5F1412584}"/>
              </a:ext>
            </a:extLst>
          </p:cNvPr>
          <p:cNvSpPr/>
          <p:nvPr/>
        </p:nvSpPr>
        <p:spPr>
          <a:xfrm>
            <a:off x="4113245" y="2726433"/>
            <a:ext cx="419548" cy="11599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재무회계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C30B604A-F580-40B0-8ECA-BE677FDF3C37}"/>
              </a:ext>
            </a:extLst>
          </p:cNvPr>
          <p:cNvSpPr/>
          <p:nvPr/>
        </p:nvSpPr>
        <p:spPr>
          <a:xfrm>
            <a:off x="4557793" y="2726433"/>
            <a:ext cx="41954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인사</a:t>
            </a:r>
            <a:endParaRPr lang="en-US" altLang="ko-KR" sz="1200" dirty="0"/>
          </a:p>
          <a:p>
            <a:pPr algn="ctr"/>
            <a:r>
              <a:rPr lang="ko-KR" altLang="en-US" sz="1200" dirty="0"/>
              <a:t>조직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BA6EA7D-CA06-4F26-A611-5FEEBEEF30C1}"/>
              </a:ext>
            </a:extLst>
          </p:cNvPr>
          <p:cNvSpPr/>
          <p:nvPr/>
        </p:nvSpPr>
        <p:spPr>
          <a:xfrm>
            <a:off x="4989841" y="2726433"/>
            <a:ext cx="41954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영업마케팅</a:t>
            </a:r>
          </a:p>
        </p:txBody>
      </p:sp>
      <p:sp>
        <p:nvSpPr>
          <p:cNvPr id="26" name="사다리꼴 25">
            <a:extLst>
              <a:ext uri="{FF2B5EF4-FFF2-40B4-BE49-F238E27FC236}">
                <a16:creationId xmlns:a16="http://schemas.microsoft.com/office/drawing/2014/main" id="{1697352D-2FB3-4CCA-841E-40ABC1913F61}"/>
              </a:ext>
            </a:extLst>
          </p:cNvPr>
          <p:cNvSpPr/>
          <p:nvPr/>
        </p:nvSpPr>
        <p:spPr>
          <a:xfrm>
            <a:off x="3515814" y="4051920"/>
            <a:ext cx="2592288" cy="432049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정보시스템</a:t>
            </a:r>
            <a:r>
              <a:rPr lang="en-US" altLang="ko-KR" sz="1200" dirty="0"/>
              <a:t>(MIS)</a:t>
            </a:r>
            <a:endParaRPr lang="ko-KR" altLang="en-US" sz="1200" dirty="0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DE112D40-A08B-4E52-85FE-912AEE3E0186}"/>
              </a:ext>
            </a:extLst>
          </p:cNvPr>
          <p:cNvSpPr/>
          <p:nvPr/>
        </p:nvSpPr>
        <p:spPr>
          <a:xfrm>
            <a:off x="3587822" y="4653136"/>
            <a:ext cx="527662" cy="773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경제학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B8A056CC-A307-4521-A31C-899CCE6BE3A6}"/>
              </a:ext>
            </a:extLst>
          </p:cNvPr>
          <p:cNvSpPr/>
          <p:nvPr/>
        </p:nvSpPr>
        <p:spPr>
          <a:xfrm>
            <a:off x="4163886" y="4653136"/>
            <a:ext cx="527662" cy="777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통계학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9C5E0CCA-E5A4-4A37-B21A-49BF60A3B341}"/>
              </a:ext>
            </a:extLst>
          </p:cNvPr>
          <p:cNvSpPr/>
          <p:nvPr/>
        </p:nvSpPr>
        <p:spPr>
          <a:xfrm>
            <a:off x="4739950" y="4648944"/>
            <a:ext cx="527662" cy="777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심리학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819CBD04-0C7D-401A-8FFC-CCF3644DB7D7}"/>
              </a:ext>
            </a:extLst>
          </p:cNvPr>
          <p:cNvSpPr/>
          <p:nvPr/>
        </p:nvSpPr>
        <p:spPr>
          <a:xfrm>
            <a:off x="5316014" y="4648944"/>
            <a:ext cx="648072" cy="777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인간생태학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2E702E94-21D2-4FEB-8613-C40FE91715BD}"/>
              </a:ext>
            </a:extLst>
          </p:cNvPr>
          <p:cNvSpPr/>
          <p:nvPr/>
        </p:nvSpPr>
        <p:spPr>
          <a:xfrm>
            <a:off x="5421889" y="2728669"/>
            <a:ext cx="41954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국제경영</a:t>
            </a:r>
          </a:p>
        </p:txBody>
      </p:sp>
    </p:spTree>
    <p:extLst>
      <p:ext uri="{BB962C8B-B14F-4D97-AF65-F5344CB8AC3E}">
        <p14:creationId xmlns:p14="http://schemas.microsoft.com/office/powerpoint/2010/main" val="10503451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5FF6200F-5A59-4AA7-968E-69223325F7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16" r="30132" b="1"/>
          <a:stretch/>
        </p:blipFill>
        <p:spPr>
          <a:xfrm>
            <a:off x="5940152" y="-1"/>
            <a:ext cx="3203848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r>
              <a:rPr lang="ko-KR" altLang="en-US" sz="3300" dirty="0"/>
              <a:t>회사는 누구의 것인가</a:t>
            </a:r>
            <a:r>
              <a:rPr lang="en-US" altLang="ko-KR" sz="3300" dirty="0"/>
              <a:t>?p.42</a:t>
            </a:r>
            <a:endParaRPr lang="ko-KR" altLang="en-US" sz="3300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507999" y="2155371"/>
            <a:ext cx="5941609" cy="38859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altLang="ko-KR" sz="2400" b="1" dirty="0">
                <a:solidFill>
                  <a:schemeClr val="tx1"/>
                </a:solidFill>
                <a:latin typeface="+mj-ea"/>
                <a:ea typeface="+mj-ea"/>
              </a:rPr>
              <a:t>Corporate Governance</a:t>
            </a:r>
          </a:p>
          <a:p>
            <a:pPr marL="34290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altLang="ko-KR" sz="2400" b="1" dirty="0">
                <a:solidFill>
                  <a:schemeClr val="tx1"/>
                </a:solidFill>
                <a:latin typeface="+mj-ea"/>
                <a:ea typeface="+mj-ea"/>
              </a:rPr>
              <a:t> (</a:t>
            </a:r>
            <a:r>
              <a:rPr lang="ko-KR" altLang="en-US" sz="2400" b="1" dirty="0">
                <a:solidFill>
                  <a:schemeClr val="tx1"/>
                </a:solidFill>
                <a:latin typeface="+mj-ea"/>
                <a:ea typeface="+mj-ea"/>
              </a:rPr>
              <a:t>기업의 지배구조</a:t>
            </a:r>
            <a:r>
              <a:rPr lang="en-US" altLang="ko-KR" sz="2400" b="1" dirty="0">
                <a:solidFill>
                  <a:schemeClr val="tx1"/>
                </a:solidFill>
                <a:latin typeface="+mj-ea"/>
                <a:ea typeface="+mj-ea"/>
              </a:rPr>
              <a:t>)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ko-KR" altLang="en-US" sz="2400" dirty="0">
                <a:solidFill>
                  <a:schemeClr val="tx1"/>
                </a:solidFill>
                <a:latin typeface="+mj-ea"/>
                <a:ea typeface="+mj-ea"/>
              </a:rPr>
              <a:t>기업의 투명성 제고</a:t>
            </a:r>
            <a:endParaRPr lang="en-US" altLang="ko-KR" sz="2400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ko-KR" altLang="en-US" sz="2400" dirty="0">
                <a:solidFill>
                  <a:schemeClr val="tx1"/>
                </a:solidFill>
                <a:latin typeface="+mj-ea"/>
                <a:ea typeface="+mj-ea"/>
              </a:rPr>
              <a:t>주주권리 확보</a:t>
            </a:r>
            <a:endParaRPr lang="en-US" altLang="ko-KR" sz="2400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ko-KR" altLang="en-US" sz="2400" dirty="0">
                <a:solidFill>
                  <a:schemeClr val="tx1"/>
                </a:solidFill>
                <a:latin typeface="+mj-ea"/>
                <a:ea typeface="+mj-ea"/>
              </a:rPr>
              <a:t>이사회 독립성 확보 및 감사기구 운영</a:t>
            </a:r>
            <a:endParaRPr lang="en-US" altLang="ko-KR" sz="2400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ko-KR" altLang="en-US" sz="2400" b="1" dirty="0">
                <a:solidFill>
                  <a:schemeClr val="tx1"/>
                </a:solidFill>
                <a:latin typeface="+mj-ea"/>
                <a:ea typeface="+mj-ea"/>
              </a:rPr>
              <a:t>회사 상대 주주대표소송 요건</a:t>
            </a:r>
            <a:endParaRPr lang="en-US" altLang="ko-KR" sz="24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ko-KR" altLang="en-US" sz="2400" dirty="0">
                <a:solidFill>
                  <a:schemeClr val="tx1"/>
                </a:solidFill>
                <a:latin typeface="+mj-ea"/>
                <a:ea typeface="+mj-ea"/>
              </a:rPr>
              <a:t>자본금 </a:t>
            </a:r>
            <a:r>
              <a:rPr lang="en-US" altLang="ko-KR" sz="2400" dirty="0">
                <a:solidFill>
                  <a:schemeClr val="tx1"/>
                </a:solidFill>
                <a:latin typeface="+mj-ea"/>
                <a:ea typeface="+mj-ea"/>
              </a:rPr>
              <a:t>1</a:t>
            </a:r>
            <a:r>
              <a:rPr lang="ko-KR" altLang="en-US" sz="2400" dirty="0">
                <a:solidFill>
                  <a:schemeClr val="tx1"/>
                </a:solidFill>
                <a:latin typeface="+mj-ea"/>
                <a:ea typeface="+mj-ea"/>
              </a:rPr>
              <a:t>천억 이상 주식총수의 </a:t>
            </a:r>
            <a:r>
              <a:rPr lang="en-US" altLang="ko-KR" sz="2400" dirty="0">
                <a:solidFill>
                  <a:schemeClr val="tx1"/>
                </a:solidFill>
                <a:latin typeface="+mj-ea"/>
                <a:ea typeface="+mj-ea"/>
              </a:rPr>
              <a:t>0.5%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ko-KR" altLang="en-US" sz="2400" dirty="0">
                <a:solidFill>
                  <a:schemeClr val="tx1"/>
                </a:solidFill>
                <a:latin typeface="+mj-ea"/>
                <a:ea typeface="+mj-ea"/>
              </a:rPr>
              <a:t>자본금 </a:t>
            </a:r>
            <a:r>
              <a:rPr lang="en-US" altLang="ko-KR" sz="2400" dirty="0">
                <a:solidFill>
                  <a:schemeClr val="tx1"/>
                </a:solidFill>
                <a:latin typeface="+mj-ea"/>
                <a:ea typeface="+mj-ea"/>
              </a:rPr>
              <a:t>1</a:t>
            </a:r>
            <a:r>
              <a:rPr lang="ko-KR" altLang="en-US" sz="2400" dirty="0">
                <a:solidFill>
                  <a:schemeClr val="tx1"/>
                </a:solidFill>
                <a:latin typeface="+mj-ea"/>
                <a:ea typeface="+mj-ea"/>
              </a:rPr>
              <a:t>천억 미만 주식총수의 </a:t>
            </a:r>
            <a:r>
              <a:rPr lang="en-US" altLang="ko-KR" sz="2400" dirty="0">
                <a:solidFill>
                  <a:schemeClr val="tx1"/>
                </a:solidFill>
                <a:latin typeface="+mj-ea"/>
                <a:ea typeface="+mj-ea"/>
              </a:rPr>
              <a:t>1%</a:t>
            </a:r>
            <a:endParaRPr lang="ko-KR" altLang="en-US" sz="2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0C66986-E3CD-4CC4-B990-BCF2C0C1C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B6D047F-7909-447A-8519-E840BF31D151}" type="slidenum">
              <a:rPr lang="ko-KR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40</a:t>
            </a:fld>
            <a:endParaRPr lang="ko-KR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r>
              <a:rPr lang="ko-KR" altLang="en-US" dirty="0" err="1">
                <a:solidFill>
                  <a:schemeClr val="accent1">
                    <a:lumMod val="50000"/>
                  </a:schemeClr>
                </a:solidFill>
              </a:rPr>
              <a:t>착한기업</a:t>
            </a:r>
            <a:r>
              <a:rPr lang="en-US" altLang="ko-KR" sz="2400" dirty="0">
                <a:solidFill>
                  <a:schemeClr val="accent1">
                    <a:lumMod val="50000"/>
                  </a:schemeClr>
                </a:solidFill>
              </a:rPr>
              <a:t>p.47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85953" y="1955880"/>
            <a:ext cx="3634637" cy="2933723"/>
          </a:xfrm>
        </p:spPr>
        <p:txBody>
          <a:bodyPr>
            <a:normAutofit/>
          </a:bodyPr>
          <a:lstStyle/>
          <a:p>
            <a:pPr>
              <a:spcAft>
                <a:spcPts val="400"/>
              </a:spcAft>
            </a:pPr>
            <a:r>
              <a:rPr lang="ko-KR" altLang="en-US" sz="2400" dirty="0" err="1">
                <a:solidFill>
                  <a:schemeClr val="tx1"/>
                </a:solidFill>
                <a:latin typeface="+mj-ea"/>
                <a:ea typeface="+mj-ea"/>
              </a:rPr>
              <a:t>가치경영이란</a:t>
            </a:r>
            <a:r>
              <a:rPr lang="en-US" altLang="ko-KR" sz="2400" dirty="0">
                <a:solidFill>
                  <a:schemeClr val="tx1"/>
                </a:solidFill>
                <a:latin typeface="+mj-ea"/>
                <a:ea typeface="+mj-ea"/>
              </a:rPr>
              <a:t>?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ko-KR" altLang="en-US" sz="2400" dirty="0">
                <a:solidFill>
                  <a:schemeClr val="tx1"/>
                </a:solidFill>
                <a:latin typeface="+mj-ea"/>
                <a:ea typeface="+mj-ea"/>
              </a:rPr>
              <a:t>기업가치가 높다는 것은</a:t>
            </a:r>
            <a:r>
              <a:rPr lang="en-US" altLang="ko-KR" sz="2400" dirty="0">
                <a:solidFill>
                  <a:schemeClr val="tx1"/>
                </a:solidFill>
                <a:latin typeface="+mj-ea"/>
                <a:ea typeface="+mj-ea"/>
              </a:rPr>
              <a:t>?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ko-KR" altLang="en-US" sz="2400" dirty="0">
                <a:solidFill>
                  <a:schemeClr val="tx1"/>
                </a:solidFill>
                <a:latin typeface="+mj-ea"/>
                <a:ea typeface="+mj-ea"/>
              </a:rPr>
              <a:t>현상가치와 본질가치</a:t>
            </a:r>
            <a:endParaRPr lang="en-US" altLang="ko-KR" sz="2400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ko-KR" altLang="en-US" sz="2400" dirty="0">
                <a:solidFill>
                  <a:schemeClr val="tx1"/>
                </a:solidFill>
                <a:latin typeface="+mj-ea"/>
                <a:ea typeface="+mj-ea"/>
              </a:rPr>
              <a:t>경제상황 </a:t>
            </a:r>
            <a:r>
              <a:rPr lang="en-US" altLang="ko-KR" sz="2400" dirty="0">
                <a:solidFill>
                  <a:schemeClr val="tx1"/>
                </a:solidFill>
                <a:latin typeface="+mj-ea"/>
                <a:ea typeface="+mj-ea"/>
              </a:rPr>
              <a:t>vs </a:t>
            </a:r>
            <a:r>
              <a:rPr lang="ko-KR" altLang="en-US" sz="2400" dirty="0">
                <a:solidFill>
                  <a:schemeClr val="tx1"/>
                </a:solidFill>
                <a:latin typeface="+mj-ea"/>
                <a:ea typeface="+mj-ea"/>
              </a:rPr>
              <a:t>경쟁우위</a:t>
            </a:r>
            <a:r>
              <a:rPr lang="en-US" altLang="ko-KR" sz="2400" dirty="0">
                <a:solidFill>
                  <a:schemeClr val="tx1"/>
                </a:solidFill>
                <a:latin typeface="+mj-ea"/>
                <a:ea typeface="+mj-ea"/>
              </a:rPr>
              <a:t>/</a:t>
            </a:r>
            <a:r>
              <a:rPr lang="ko-KR" altLang="en-US" sz="2400" dirty="0">
                <a:solidFill>
                  <a:schemeClr val="tx1"/>
                </a:solidFill>
                <a:latin typeface="+mj-ea"/>
                <a:ea typeface="+mj-ea"/>
              </a:rPr>
              <a:t>사회평가</a:t>
            </a:r>
            <a:endParaRPr lang="en-US" altLang="ko-KR" sz="2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CFC8DE6-4317-447E-A246-C4ABDF267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7120" y="6182876"/>
            <a:ext cx="51250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B6D047F-7909-447A-8519-E840BF31D151}" type="slidenum">
              <a:rPr lang="ko-KR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41</a:t>
            </a:fld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83581" y="972608"/>
            <a:ext cx="3834462" cy="4900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71FC2F-1A88-41B0-A6FA-8C63BBEE6AAE}"/>
              </a:ext>
            </a:extLst>
          </p:cNvPr>
          <p:cNvSpPr txBox="1"/>
          <p:nvPr/>
        </p:nvSpPr>
        <p:spPr>
          <a:xfrm>
            <a:off x="627449" y="4687491"/>
            <a:ext cx="333284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ko-KR" altLang="en-US" dirty="0">
                <a:latin typeface="+mj-ea"/>
                <a:ea typeface="+mj-ea"/>
              </a:rPr>
              <a:t>어떤 기업이 착한 기업인가요</a:t>
            </a:r>
            <a:r>
              <a:rPr lang="en-US" altLang="ko-KR" dirty="0">
                <a:latin typeface="+mj-ea"/>
                <a:ea typeface="+mj-ea"/>
              </a:rPr>
              <a:t>?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ko-KR" altLang="en-US" dirty="0">
                <a:latin typeface="+mj-ea"/>
                <a:ea typeface="+mj-ea"/>
              </a:rPr>
              <a:t>착한 기업이 더 오래 살아남나요</a:t>
            </a:r>
            <a:r>
              <a:rPr lang="en-US" altLang="ko-KR" dirty="0">
                <a:latin typeface="+mj-ea"/>
                <a:ea typeface="+mj-ea"/>
              </a:rPr>
              <a:t>?</a:t>
            </a:r>
            <a:endParaRPr lang="ko-KR" altLang="en-US" dirty="0">
              <a:latin typeface="+mj-ea"/>
              <a:ea typeface="+mj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D2D8A4-FBD7-48A5-A9B1-44BB26B10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242" y="476672"/>
            <a:ext cx="7406640" cy="1356360"/>
          </a:xfrm>
        </p:spPr>
        <p:txBody>
          <a:bodyPr/>
          <a:lstStyle/>
          <a:p>
            <a:r>
              <a:rPr lang="ko-KR" altLang="en-US" dirty="0"/>
              <a:t>기업가치경영 개념도</a:t>
            </a:r>
            <a:r>
              <a:rPr lang="en-US" altLang="ko-KR" sz="1800" dirty="0"/>
              <a:t>p.50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668E3FC-1B2C-42BD-B575-2153405E8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047F-7909-447A-8519-E840BF31D151}" type="slidenum">
              <a:rPr lang="ko-KR" altLang="en-US" smtClean="0"/>
              <a:pPr/>
              <a:t>42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A933D90-D773-4069-82C8-14D408A20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410" y="2060848"/>
            <a:ext cx="7273179" cy="390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333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회사의 조직들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1066333" y="2139038"/>
            <a:ext cx="7210478" cy="411112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ko-KR" altLang="en-US" sz="2400" dirty="0">
                <a:solidFill>
                  <a:schemeClr val="tx1"/>
                </a:solidFill>
                <a:latin typeface="+mj-ea"/>
                <a:ea typeface="+mj-ea"/>
              </a:rPr>
              <a:t>더 좋은 치킨 연구하는 조직</a:t>
            </a:r>
            <a:endParaRPr lang="en-US" altLang="ko-KR" sz="2400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ko-KR" altLang="en-US" sz="2400" dirty="0">
                <a:solidFill>
                  <a:schemeClr val="tx1"/>
                </a:solidFill>
                <a:latin typeface="+mj-ea"/>
                <a:ea typeface="+mj-ea"/>
              </a:rPr>
              <a:t>치킨 재료를 사오는 조직</a:t>
            </a:r>
            <a:endParaRPr lang="en-US" altLang="ko-KR" sz="2400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ko-KR" altLang="en-US" sz="2400" dirty="0">
                <a:solidFill>
                  <a:schemeClr val="tx1"/>
                </a:solidFill>
                <a:latin typeface="+mj-ea"/>
                <a:ea typeface="+mj-ea"/>
              </a:rPr>
              <a:t>치킨을 판매하는 조직</a:t>
            </a:r>
            <a:endParaRPr lang="en-US" altLang="ko-KR" sz="2400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ko-KR" altLang="en-US" sz="2400" dirty="0">
                <a:solidFill>
                  <a:schemeClr val="tx1"/>
                </a:solidFill>
                <a:latin typeface="+mj-ea"/>
                <a:ea typeface="+mj-ea"/>
              </a:rPr>
              <a:t>영업이 더 잘되도록 전략을 짜는 조직</a:t>
            </a:r>
            <a:endParaRPr lang="en-US" altLang="ko-KR" sz="2400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ko-KR" altLang="en-US" sz="2400" dirty="0">
                <a:solidFill>
                  <a:schemeClr val="tx1"/>
                </a:solidFill>
                <a:latin typeface="+mj-ea"/>
                <a:ea typeface="+mj-ea"/>
              </a:rPr>
              <a:t>직원을 채용해서 교육하고 급여를 주고 평가하고 승진시키는 조직</a:t>
            </a:r>
            <a:endParaRPr lang="en-US" altLang="ko-KR" sz="2400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ko-KR" altLang="en-US" sz="2400" dirty="0">
                <a:solidFill>
                  <a:schemeClr val="tx1"/>
                </a:solidFill>
                <a:latin typeface="+mj-ea"/>
                <a:ea typeface="+mj-ea"/>
              </a:rPr>
              <a:t>전문적으로 포장하고 배달하는 조직</a:t>
            </a:r>
            <a:endParaRPr lang="en-US" altLang="ko-KR" sz="2400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ko-KR" altLang="en-US" sz="2400" dirty="0">
                <a:solidFill>
                  <a:schemeClr val="tx1"/>
                </a:solidFill>
                <a:latin typeface="+mj-ea"/>
                <a:ea typeface="+mj-ea"/>
              </a:rPr>
              <a:t>금전의 출납을 기준에 따라 기록하고 관리하는 조직</a:t>
            </a:r>
            <a:endParaRPr lang="en-US" altLang="ko-KR" sz="2400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ko-KR" altLang="en-US" sz="2400" dirty="0">
                <a:solidFill>
                  <a:schemeClr val="tx1"/>
                </a:solidFill>
                <a:latin typeface="+mj-ea"/>
                <a:ea typeface="+mj-ea"/>
              </a:rPr>
              <a:t>투자와 차입 등 돈의 흐름을 관리하는 조직</a:t>
            </a:r>
            <a:endParaRPr lang="en-US" altLang="ko-KR" sz="2400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ko-KR" altLang="en-US" sz="2400" dirty="0">
                <a:solidFill>
                  <a:schemeClr val="tx1"/>
                </a:solidFill>
                <a:latin typeface="+mj-ea"/>
                <a:ea typeface="+mj-ea"/>
              </a:rPr>
              <a:t>전산시스템을 운영하는 조직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F374F80-6564-460A-AF19-F6D13313A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047F-7909-447A-8519-E840BF31D151}" type="slidenum">
              <a:rPr lang="ko-KR" altLang="en-US" smtClean="0"/>
              <a:pPr/>
              <a:t>43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31640" y="1596628"/>
            <a:ext cx="662473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+mj-ea"/>
                <a:ea typeface="+mj-ea"/>
              </a:rPr>
              <a:t>일반적으로 이런 조직들을 무엇이라고 부르나요</a:t>
            </a:r>
            <a:r>
              <a:rPr lang="en-US" altLang="ko-KR" b="1" dirty="0">
                <a:solidFill>
                  <a:schemeClr val="bg1"/>
                </a:solidFill>
                <a:latin typeface="+mj-ea"/>
                <a:ea typeface="+mj-ea"/>
              </a:rPr>
              <a:t>? </a:t>
            </a:r>
            <a:endParaRPr lang="ko-KR" altLang="en-US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0AC685-D1C3-4E66-BC18-6169C1482622}"/>
              </a:ext>
            </a:extLst>
          </p:cNvPr>
          <p:cNvSpPr txBox="1"/>
          <p:nvPr/>
        </p:nvSpPr>
        <p:spPr>
          <a:xfrm>
            <a:off x="6500192" y="2134035"/>
            <a:ext cx="2176264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구매팀</a:t>
            </a:r>
            <a:r>
              <a:rPr lang="en-US" altLang="ko-KR" sz="16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6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마케팅팀</a:t>
            </a:r>
            <a:r>
              <a:rPr lang="en-US" altLang="ko-KR" sz="16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IT</a:t>
            </a:r>
            <a:r>
              <a:rPr lang="ko-KR" altLang="en-US" sz="16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운영팀</a:t>
            </a:r>
            <a:r>
              <a:rPr lang="en-US" altLang="ko-KR" sz="16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6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자금팀</a:t>
            </a:r>
            <a:r>
              <a:rPr lang="en-US" altLang="ko-KR" sz="16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6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회계팀</a:t>
            </a:r>
            <a:r>
              <a:rPr lang="en-US" altLang="ko-KR" sz="16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6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물류팀</a:t>
            </a:r>
            <a:r>
              <a:rPr lang="en-US" altLang="ko-KR" sz="16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HR</a:t>
            </a:r>
            <a:r>
              <a:rPr lang="ko-KR" altLang="en-US" sz="16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팀</a:t>
            </a:r>
            <a:r>
              <a:rPr lang="en-US" altLang="ko-KR" sz="16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R&amp;D</a:t>
            </a:r>
            <a:r>
              <a:rPr lang="ko-KR" altLang="en-US" sz="16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팀</a:t>
            </a:r>
            <a:r>
              <a:rPr lang="en-US" altLang="ko-KR" sz="16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6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영업팀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피터드러커.png">
            <a:extLst>
              <a:ext uri="{FF2B5EF4-FFF2-40B4-BE49-F238E27FC236}">
                <a16:creationId xmlns:a16="http://schemas.microsoft.com/office/drawing/2014/main" id="{7AE9A8CF-4027-4FD9-B6F8-5BF4029C05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49949" b="12375"/>
          <a:stretch/>
        </p:blipFill>
        <p:spPr>
          <a:xfrm>
            <a:off x="6804248" y="371138"/>
            <a:ext cx="1946177" cy="229321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69B2AA70-9E06-47B0-88AF-AE1FCD1E2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현대 경영학의 아버지 </a:t>
            </a:r>
            <a:r>
              <a:rPr lang="en-US" altLang="ko-KR" sz="2000"/>
              <a:t>p.29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91222A0-9321-4888-A400-C165CFE87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12" y="2204422"/>
            <a:ext cx="8024262" cy="3880773"/>
          </a:xfrm>
        </p:spPr>
        <p:txBody>
          <a:bodyPr>
            <a:normAutofit fontScale="92500"/>
          </a:bodyPr>
          <a:lstStyle/>
          <a:p>
            <a:r>
              <a:rPr lang="ko-KR" altLang="en-US" sz="24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피터 드러커</a:t>
            </a:r>
            <a:r>
              <a:rPr lang="en-US" altLang="ko-KR" sz="24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(1909-2005)</a:t>
            </a:r>
          </a:p>
          <a:p>
            <a:r>
              <a:rPr lang="ko-KR" altLang="en-US" sz="24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분권화</a:t>
            </a:r>
            <a:r>
              <a:rPr lang="en-US" altLang="ko-KR" sz="24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4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민영화</a:t>
            </a:r>
            <a:r>
              <a:rPr lang="en-US" altLang="ko-KR" sz="24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4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권한위임</a:t>
            </a:r>
            <a:r>
              <a:rPr lang="en-US" altLang="ko-KR" sz="24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4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지식노동자</a:t>
            </a:r>
            <a:r>
              <a:rPr lang="en-US" altLang="ko-KR" sz="24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4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학습조직</a:t>
            </a:r>
            <a:r>
              <a:rPr lang="en-US" altLang="ko-KR" sz="24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4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목표관리</a:t>
            </a:r>
            <a:r>
              <a:rPr lang="en-US" altLang="ko-KR" sz="24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4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수평조직</a:t>
            </a:r>
            <a:endParaRPr lang="en-US" altLang="ko-KR" sz="2400" b="1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24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"</a:t>
            </a:r>
            <a:r>
              <a:rPr lang="ko-KR" altLang="en-US" sz="24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  <a:hlinkClick r:id="rId3" tooltip="마케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마케팅</a:t>
            </a:r>
            <a:r>
              <a:rPr lang="ko-KR" altLang="en-US" sz="24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의 목적은 소비자들의 충족되지 못한 </a:t>
            </a:r>
            <a:r>
              <a:rPr lang="ko-KR" altLang="en-US" sz="24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  <a:hlinkClick r:id="rId4" tooltip="욕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욕구</a:t>
            </a:r>
            <a:r>
              <a:rPr lang="ko-KR" altLang="en-US" sz="24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를 발견하고</a:t>
            </a:r>
            <a:r>
              <a:rPr lang="en-US" altLang="ko-KR" sz="24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4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그것을 충족시킬 방법을 마련하여 </a:t>
            </a:r>
            <a:r>
              <a:rPr lang="ko-KR" altLang="en-US" sz="2400" b="1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  <a:hlinkClick r:id="rId5" tooltip="판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판매</a:t>
            </a:r>
            <a:r>
              <a:rPr lang="ko-KR" altLang="en-US" sz="24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를 불필요하게 하는 것</a:t>
            </a:r>
            <a:r>
              <a:rPr lang="en-US" altLang="ko-KR" sz="24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.”</a:t>
            </a:r>
          </a:p>
          <a:p>
            <a:r>
              <a:rPr lang="en-US" altLang="ko-KR" sz="24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"</a:t>
            </a:r>
            <a:r>
              <a:rPr lang="ko-KR" altLang="en-US" sz="24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인간에게 가장 중요한 힘은 표현력이며</a:t>
            </a:r>
            <a:r>
              <a:rPr lang="en-US" altLang="ko-KR" sz="24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 </a:t>
            </a:r>
            <a:r>
              <a:rPr lang="ko-KR" altLang="en-US" sz="24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현대의 경영이나 관리는</a:t>
            </a:r>
            <a:r>
              <a:rPr lang="ko-KR" altLang="en-US" sz="2400" b="1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 커뮤니케이션에</a:t>
            </a:r>
            <a:r>
              <a:rPr lang="ko-KR" altLang="en-US" sz="24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 좌우된다</a:t>
            </a:r>
            <a:r>
              <a:rPr lang="en-US" altLang="ko-KR" sz="24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"</a:t>
            </a:r>
            <a:endParaRPr lang="ko-KR" altLang="en-US" sz="2400" b="1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24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"</a:t>
            </a:r>
            <a:r>
              <a:rPr lang="ko-KR" altLang="en-US" sz="24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미래를 예측하는 가장 좋은 방법은 미래를 창조하는 것이다</a:t>
            </a:r>
            <a:r>
              <a:rPr lang="en-US" altLang="ko-KR" sz="24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."</a:t>
            </a:r>
            <a:endParaRPr lang="ko-KR" altLang="en-US" sz="2400" b="1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24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"</a:t>
            </a:r>
            <a:r>
              <a:rPr lang="ko-KR" altLang="en-US" sz="24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회사가 인정하든 말든 간에 이제 </a:t>
            </a:r>
            <a:r>
              <a:rPr lang="ko-KR" altLang="en-US" sz="2400" b="1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고객</a:t>
            </a:r>
            <a:r>
              <a:rPr lang="ko-KR" altLang="en-US" sz="24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 회사의 보스이다</a:t>
            </a:r>
            <a:r>
              <a:rPr lang="en-US" altLang="ko-KR" sz="24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.“</a:t>
            </a:r>
          </a:p>
          <a:p>
            <a:r>
              <a:rPr lang="en-US" altLang="ko-KR" sz="24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"</a:t>
            </a:r>
            <a:r>
              <a:rPr lang="ko-KR" altLang="en-US" sz="24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경영이란 </a:t>
            </a:r>
            <a:r>
              <a:rPr lang="ko-KR" altLang="en-US" sz="2400" b="1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인간</a:t>
            </a:r>
            <a:r>
              <a:rPr lang="ko-KR" altLang="en-US" sz="24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에 관한 것이다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2C524B9-FA38-469B-86D1-F0ED18E49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047F-7909-447A-8519-E840BF31D151}" type="slidenum">
              <a:rPr lang="ko-KR" altLang="en-US" smtClean="0"/>
              <a:pPr/>
              <a:t>44</a:t>
            </a:fld>
            <a:endParaRPr lang="ko-KR" altLang="en-US"/>
          </a:p>
        </p:txBody>
      </p:sp>
      <p:sp>
        <p:nvSpPr>
          <p:cNvPr id="16" name="직사각형 15">
            <a:hlinkClick r:id="rId6"/>
            <a:extLst>
              <a:ext uri="{FF2B5EF4-FFF2-40B4-BE49-F238E27FC236}">
                <a16:creationId xmlns:a16="http://schemas.microsoft.com/office/drawing/2014/main" id="{E823C804-58DF-4AFC-9B71-C4AF92EA613D}"/>
              </a:ext>
            </a:extLst>
          </p:cNvPr>
          <p:cNvSpPr/>
          <p:nvPr/>
        </p:nvSpPr>
        <p:spPr>
          <a:xfrm>
            <a:off x="1043608" y="139243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dirty="0">
                <a:hlinkClick r:id="rId6"/>
              </a:rPr>
              <a:t>https://www.youtube.com/watch?v=TZR3lpudGoM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4248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축</a:t>
            </a:r>
            <a:r>
              <a:rPr lang="en-US" altLang="ko-KR" dirty="0"/>
              <a:t>, </a:t>
            </a:r>
            <a:r>
              <a:rPr lang="ko-KR" altLang="en-US" dirty="0"/>
              <a:t>개업</a:t>
            </a:r>
            <a:r>
              <a:rPr lang="en-US" altLang="ko-KR" dirty="0"/>
              <a:t>!</a:t>
            </a:r>
            <a:r>
              <a:rPr lang="en-US" altLang="ko-KR" sz="2000" dirty="0"/>
              <a:t>p.36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11214" y="1576088"/>
            <a:ext cx="7849218" cy="464774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Aft>
                <a:spcPts val="400"/>
              </a:spcAft>
              <a:buNone/>
            </a:pPr>
            <a:r>
              <a:rPr lang="ko-KR" altLang="en-US" sz="28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당신이 아버지와 함께 각각 돈 </a:t>
            </a:r>
            <a:r>
              <a:rPr lang="en-US" altLang="ko-KR" sz="28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</a:t>
            </a:r>
            <a:r>
              <a:rPr lang="ko-KR" altLang="en-US" sz="28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억 씩 출자해서 목 좋은 곳의 점포를 임대하고</a:t>
            </a:r>
            <a:r>
              <a:rPr lang="en-US" altLang="ko-KR" sz="28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8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닭 튀기는 기계를 구입한 뒤</a:t>
            </a:r>
            <a:r>
              <a:rPr lang="en-US" altLang="ko-KR" sz="28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8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닭</a:t>
            </a:r>
            <a:r>
              <a:rPr lang="en-US" altLang="ko-KR" sz="28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8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맥주</a:t>
            </a:r>
            <a:r>
              <a:rPr lang="en-US" altLang="ko-KR" sz="28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8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소스</a:t>
            </a:r>
            <a:r>
              <a:rPr lang="en-US" altLang="ko-KR" sz="28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8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식용유 등 원료의 공급업체를 확보한 다음 직원 </a:t>
            </a:r>
            <a:r>
              <a:rPr lang="en-US" altLang="ko-KR" sz="28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</a:t>
            </a:r>
            <a:r>
              <a:rPr lang="ko-KR" altLang="en-US" sz="28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명을 채용해서 </a:t>
            </a:r>
            <a:r>
              <a:rPr lang="en-US" altLang="ko-KR" sz="28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2020. 1. 1</a:t>
            </a:r>
            <a:r>
              <a:rPr lang="ko-KR" altLang="en-US" sz="28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일부터 </a:t>
            </a:r>
            <a:r>
              <a:rPr lang="en-US" altLang="ko-KR" sz="28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</a:t>
            </a:r>
            <a:r>
              <a:rPr lang="ko-KR" altLang="en-US" sz="2800" dirty="0" err="1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맛나치킨</a:t>
            </a:r>
            <a:r>
              <a:rPr lang="en-US" altLang="ko-KR" sz="28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’</a:t>
            </a:r>
            <a:r>
              <a:rPr lang="ko-KR" altLang="en-US" sz="28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집을 시작했다</a:t>
            </a:r>
            <a:r>
              <a:rPr lang="en-US" altLang="ko-KR" sz="28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.(</a:t>
            </a:r>
            <a:r>
              <a:rPr lang="ko-KR" altLang="en-US" sz="28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아버지는 사업에 개입하지 않고 돈만 투자</a:t>
            </a:r>
            <a:r>
              <a:rPr lang="en-US" altLang="ko-KR" sz="28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 </a:t>
            </a:r>
            <a:r>
              <a:rPr lang="ko-KR" altLang="en-US" sz="28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나중에 사업이 잘되어 점포확장과 인테리어 등을 하기 위해 친척</a:t>
            </a:r>
            <a:r>
              <a:rPr lang="en-US" altLang="ko-KR" sz="28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10</a:t>
            </a:r>
            <a:r>
              <a:rPr lang="ko-KR" altLang="en-US" sz="28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분으로부터 천만 원씩 </a:t>
            </a:r>
            <a:r>
              <a:rPr lang="en-US" altLang="ko-KR" sz="28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</a:t>
            </a:r>
            <a:r>
              <a:rPr lang="ko-KR" altLang="en-US" sz="28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억을 빌렸다</a:t>
            </a:r>
            <a:r>
              <a:rPr lang="en-US" altLang="ko-KR" sz="28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ko-KR" altLang="en-US" sz="2800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658F180-0BF5-4603-9305-ED1FE6B17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047F-7909-447A-8519-E840BF31D151}" type="slidenum">
              <a:rPr lang="ko-KR" altLang="en-US" smtClean="0"/>
              <a:pPr/>
              <a:t>5</a:t>
            </a:fld>
            <a:endParaRPr lang="ko-KR" altLang="en-US"/>
          </a:p>
        </p:txBody>
      </p:sp>
      <p:pic>
        <p:nvPicPr>
          <p:cNvPr id="4" name="그림 3" descr="치킨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8324" y="244475"/>
            <a:ext cx="2492871" cy="142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87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AE640D-62D2-43D4-967F-4B34BF0B1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개인 </a:t>
            </a:r>
            <a:r>
              <a:rPr lang="en-US" altLang="ko-KR" dirty="0"/>
              <a:t>vs </a:t>
            </a:r>
            <a:r>
              <a:rPr lang="ko-KR" altLang="en-US" dirty="0"/>
              <a:t>법인</a:t>
            </a:r>
          </a:p>
        </p:txBody>
      </p:sp>
      <p:graphicFrame>
        <p:nvGraphicFramePr>
          <p:cNvPr id="6" name="내용 개체 틀 5">
            <a:extLst>
              <a:ext uri="{FF2B5EF4-FFF2-40B4-BE49-F238E27FC236}">
                <a16:creationId xmlns:a16="http://schemas.microsoft.com/office/drawing/2014/main" id="{2F2E5651-DFF0-484D-BCD8-E6F26C9519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36031"/>
              </p:ext>
            </p:extLst>
          </p:nvPr>
        </p:nvGraphicFramePr>
        <p:xfrm>
          <a:off x="857249" y="1922417"/>
          <a:ext cx="7404099" cy="397570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468033">
                  <a:extLst>
                    <a:ext uri="{9D8B030D-6E8A-4147-A177-3AD203B41FA5}">
                      <a16:colId xmlns:a16="http://schemas.microsoft.com/office/drawing/2014/main" val="2079472212"/>
                    </a:ext>
                  </a:extLst>
                </a:gridCol>
                <a:gridCol w="2468033">
                  <a:extLst>
                    <a:ext uri="{9D8B030D-6E8A-4147-A177-3AD203B41FA5}">
                      <a16:colId xmlns:a16="http://schemas.microsoft.com/office/drawing/2014/main" val="2461896335"/>
                    </a:ext>
                  </a:extLst>
                </a:gridCol>
                <a:gridCol w="2468033">
                  <a:extLst>
                    <a:ext uri="{9D8B030D-6E8A-4147-A177-3AD203B41FA5}">
                      <a16:colId xmlns:a16="http://schemas.microsoft.com/office/drawing/2014/main" val="2131607099"/>
                    </a:ext>
                  </a:extLst>
                </a:gridCol>
              </a:tblGrid>
              <a:tr h="5679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구분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개인사업자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법인사업자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592446699"/>
                  </a:ext>
                </a:extLst>
              </a:tr>
              <a:tr h="5679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설립절차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간단</a:t>
                      </a:r>
                      <a:r>
                        <a:rPr lang="en-US" altLang="ko-KR" sz="14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vs</a:t>
                      </a:r>
                      <a:r>
                        <a:rPr lang="ko-KR" altLang="en-US" sz="14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복잡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간단</a:t>
                      </a:r>
                      <a:r>
                        <a:rPr lang="en-US" altLang="ko-KR" sz="14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vs</a:t>
                      </a:r>
                      <a:r>
                        <a:rPr lang="ko-KR" altLang="en-US" sz="14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복잡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736902497"/>
                  </a:ext>
                </a:extLst>
              </a:tr>
              <a:tr h="5679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자금조달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쉽다</a:t>
                      </a:r>
                      <a:r>
                        <a:rPr lang="en-US" altLang="ko-KR" sz="14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vs</a:t>
                      </a:r>
                      <a:r>
                        <a:rPr lang="ko-KR" altLang="en-US" sz="14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어렵다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쉽다</a:t>
                      </a:r>
                      <a:r>
                        <a:rPr lang="en-US" altLang="ko-KR" sz="14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vs</a:t>
                      </a:r>
                      <a:r>
                        <a:rPr lang="ko-KR" altLang="en-US" sz="14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어렵다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379535017"/>
                  </a:ext>
                </a:extLst>
              </a:tr>
              <a:tr h="5679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사업 책임성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높다</a:t>
                      </a:r>
                      <a:r>
                        <a:rPr lang="en-US" altLang="ko-KR" sz="14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vs</a:t>
                      </a:r>
                      <a:r>
                        <a:rPr lang="ko-KR" altLang="en-US" sz="14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낮다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높다</a:t>
                      </a:r>
                      <a:r>
                        <a:rPr lang="en-US" altLang="ko-KR" sz="14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vs</a:t>
                      </a:r>
                      <a:r>
                        <a:rPr lang="ko-KR" altLang="en-US" sz="14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낮다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242208663"/>
                  </a:ext>
                </a:extLst>
              </a:tr>
              <a:tr h="5679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신뢰도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높다</a:t>
                      </a:r>
                      <a:r>
                        <a:rPr lang="en-US" altLang="ko-KR" sz="14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vs</a:t>
                      </a:r>
                      <a:r>
                        <a:rPr lang="ko-KR" altLang="en-US" sz="14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낮다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높다</a:t>
                      </a:r>
                      <a:r>
                        <a:rPr lang="en-US" altLang="ko-KR" sz="14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vs</a:t>
                      </a:r>
                      <a:r>
                        <a:rPr lang="ko-KR" altLang="en-US" sz="14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낮다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727073384"/>
                  </a:ext>
                </a:extLst>
              </a:tr>
              <a:tr h="5679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지속성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높다</a:t>
                      </a:r>
                      <a:r>
                        <a:rPr lang="en-US" altLang="ko-KR" sz="14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vs</a:t>
                      </a:r>
                      <a:r>
                        <a:rPr lang="ko-KR" altLang="en-US" sz="14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낮다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높다</a:t>
                      </a:r>
                      <a:r>
                        <a:rPr lang="en-US" altLang="ko-KR" sz="14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vs</a:t>
                      </a:r>
                      <a:r>
                        <a:rPr lang="ko-KR" altLang="en-US" sz="14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낮다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327203647"/>
                  </a:ext>
                </a:extLst>
              </a:tr>
              <a:tr h="5679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세금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유리</a:t>
                      </a:r>
                      <a:r>
                        <a:rPr lang="en-US" altLang="ko-KR" sz="14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vs</a:t>
                      </a:r>
                      <a:r>
                        <a:rPr lang="ko-KR" altLang="en-US" sz="14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불리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유리</a:t>
                      </a:r>
                      <a:r>
                        <a:rPr lang="en-US" altLang="ko-KR" sz="14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vs</a:t>
                      </a:r>
                      <a:r>
                        <a:rPr lang="ko-KR" altLang="en-US" sz="14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불리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797750736"/>
                  </a:ext>
                </a:extLst>
              </a:tr>
            </a:tbl>
          </a:graphicData>
        </a:graphic>
      </p:graphicFrame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A4F8089-95BE-4ECD-A5C6-D09246AFA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047F-7909-447A-8519-E840BF31D151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613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법인사업자라면</a:t>
            </a:r>
            <a:r>
              <a:rPr lang="en-US" altLang="ko-KR" dirty="0"/>
              <a:t>…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890319" y="1965960"/>
            <a:ext cx="3978761" cy="4151231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아버지와 나는</a:t>
            </a:r>
            <a:r>
              <a:rPr lang="en-US" altLang="ko-KR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altLang="ko-KR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</a:t>
            </a:r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억원은</a:t>
            </a:r>
            <a:r>
              <a:rPr lang="en-US" altLang="ko-KR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아버지</a:t>
            </a:r>
            <a:r>
              <a:rPr lang="en-US" altLang="ko-KR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+</a:t>
            </a:r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아들</a:t>
            </a:r>
            <a:r>
              <a:rPr lang="en-US" altLang="ko-KR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ko-KR" altLang="en-US" sz="24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친척돈</a:t>
            </a:r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</a:t>
            </a:r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억은</a:t>
            </a:r>
            <a:r>
              <a:rPr lang="en-US" altLang="ko-KR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법인명은</a:t>
            </a:r>
            <a:r>
              <a:rPr lang="en-US" altLang="ko-KR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나는 회사 지위는</a:t>
            </a:r>
            <a:r>
              <a:rPr lang="en-US" altLang="ko-KR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채용한 </a:t>
            </a:r>
            <a:r>
              <a:rPr lang="en-US" altLang="ko-KR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</a:t>
            </a:r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명은 상법상으로</a:t>
            </a:r>
            <a:r>
              <a:rPr lang="en-US" altLang="ko-KR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임대한 장소는</a:t>
            </a:r>
            <a:r>
              <a:rPr lang="en-US" altLang="ko-KR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</a:t>
            </a:r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2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BC11C3CA-8FDD-468B-9AA0-748D43A58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047F-7909-447A-8519-E840BF31D151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953032" y="3181194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자본금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BC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치킨㈜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주주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종업원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대표이사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사장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사업장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부채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3DD47C-4D59-4AE3-B214-E5E334720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회사유형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A3AC123-687E-4C97-8E98-A75492EED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047F-7909-447A-8519-E840BF31D151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A842665-4D1F-4E41-AE8E-837D3697A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449075016">
            <a:extLst>
              <a:ext uri="{FF2B5EF4-FFF2-40B4-BE49-F238E27FC236}">
                <a16:creationId xmlns:a16="http://schemas.microsoft.com/office/drawing/2014/main" id="{023C3D30-5B34-4609-A27C-46704FBB8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53" y="2118360"/>
            <a:ext cx="7839388" cy="327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224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0DD7BF-8F3D-4D34-A37A-85563D3D6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2C64D9-D855-4343-BB40-3E465EFF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6D061A-80BB-4A08-8350-176FFFDCC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1D28865-DAC3-4EAC-B42B-184C35CF4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879E34B-588A-4DE1-A88E-E75D0EDF2E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27827" r="2" b="2"/>
          <a:stretch/>
        </p:blipFill>
        <p:spPr>
          <a:xfrm>
            <a:off x="173355" y="246888"/>
            <a:ext cx="8799195" cy="638251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7145BC3-9603-4ECC-912F-3BF8A0092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8139FD15-F504-4459-B186-6CC7D35BC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85" y="882376"/>
            <a:ext cx="7475220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 latinLnBrk="0">
              <a:lnSpc>
                <a:spcPct val="85000"/>
              </a:lnSpc>
            </a:pPr>
            <a:r>
              <a:rPr lang="ko-KR" altLang="en-US" sz="7200" b="1" cap="all" dirty="0" err="1">
                <a:solidFill>
                  <a:srgbClr val="FFFFFF"/>
                </a:solidFill>
              </a:rPr>
              <a:t>회사란</a:t>
            </a:r>
            <a:r>
              <a:rPr lang="en-US" altLang="ko-KR" sz="7200" b="1" cap="all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6" name="모서리가 둥근 직사각형 6">
            <a:extLst>
              <a:ext uri="{FF2B5EF4-FFF2-40B4-BE49-F238E27FC236}">
                <a16:creationId xmlns:a16="http://schemas.microsoft.com/office/drawing/2014/main" id="{DAD44692-E545-42CF-9310-7060EFCEC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7" y="3869634"/>
            <a:ext cx="6575895" cy="1935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ctr" defTabSz="914400" latinLnBrk="0">
              <a:lnSpc>
                <a:spcPct val="100000"/>
              </a:lnSpc>
              <a:spcBef>
                <a:spcPts val="1400"/>
              </a:spcBef>
              <a:buNone/>
            </a:pPr>
            <a:r>
              <a:rPr lang="en-US" altLang="ko-KR" sz="2800" dirty="0">
                <a:solidFill>
                  <a:srgbClr val="FFFFFF"/>
                </a:solidFill>
              </a:rPr>
              <a:t>(   )</a:t>
            </a:r>
            <a:r>
              <a:rPr lang="ko-KR" altLang="en-US" sz="2800" dirty="0">
                <a:solidFill>
                  <a:srgbClr val="FFFFFF"/>
                </a:solidFill>
              </a:rPr>
              <a:t>과 </a:t>
            </a:r>
            <a:r>
              <a:rPr lang="en-US" altLang="ko-KR" sz="2800" dirty="0">
                <a:solidFill>
                  <a:srgbClr val="FFFFFF"/>
                </a:solidFill>
              </a:rPr>
              <a:t>(   )</a:t>
            </a:r>
            <a:r>
              <a:rPr lang="ko-KR" altLang="en-US" sz="2800" dirty="0">
                <a:solidFill>
                  <a:srgbClr val="FFFFFF"/>
                </a:solidFill>
              </a:rPr>
              <a:t>이 결합</a:t>
            </a:r>
            <a:r>
              <a:rPr lang="en-US" altLang="ko-KR" sz="2800" dirty="0">
                <a:solidFill>
                  <a:srgbClr val="FFFFFF"/>
                </a:solidFill>
              </a:rPr>
              <a:t>(</a:t>
            </a:r>
            <a:r>
              <a:rPr lang="ko-KR" altLang="en-US" sz="2800" dirty="0">
                <a:solidFill>
                  <a:srgbClr val="FFFFFF"/>
                </a:solidFill>
              </a:rPr>
              <a:t>대표와 직원</a:t>
            </a:r>
            <a:r>
              <a:rPr lang="en-US" altLang="ko-KR" sz="2800" dirty="0">
                <a:solidFill>
                  <a:srgbClr val="FFFFFF"/>
                </a:solidFill>
              </a:rPr>
              <a:t>, </a:t>
            </a:r>
            <a:r>
              <a:rPr lang="ko-KR" altLang="en-US" sz="2800" dirty="0">
                <a:solidFill>
                  <a:srgbClr val="FFFFFF"/>
                </a:solidFill>
              </a:rPr>
              <a:t>자본금</a:t>
            </a:r>
            <a:r>
              <a:rPr lang="en-US" altLang="ko-KR" sz="2800" dirty="0">
                <a:solidFill>
                  <a:srgbClr val="FFFFFF"/>
                </a:solidFill>
              </a:rPr>
              <a:t>2</a:t>
            </a:r>
            <a:r>
              <a:rPr lang="ko-KR" altLang="en-US" sz="2800" dirty="0">
                <a:solidFill>
                  <a:srgbClr val="FFFFFF"/>
                </a:solidFill>
              </a:rPr>
              <a:t>억</a:t>
            </a:r>
            <a:r>
              <a:rPr lang="en-US" altLang="ko-KR" sz="2800" dirty="0">
                <a:solidFill>
                  <a:srgbClr val="FFFFFF"/>
                </a:solidFill>
              </a:rPr>
              <a:t>)</a:t>
            </a:r>
            <a:r>
              <a:rPr lang="ko-KR" altLang="en-US" sz="2800" dirty="0">
                <a:solidFill>
                  <a:srgbClr val="FFFFFF"/>
                </a:solidFill>
              </a:rPr>
              <a:t>하여 일정한 공간</a:t>
            </a:r>
            <a:r>
              <a:rPr lang="en-US" altLang="ko-KR" sz="2800" dirty="0">
                <a:solidFill>
                  <a:srgbClr val="FFFFFF"/>
                </a:solidFill>
              </a:rPr>
              <a:t>(</a:t>
            </a:r>
            <a:r>
              <a:rPr lang="ko-KR" altLang="en-US" sz="2800" dirty="0">
                <a:solidFill>
                  <a:srgbClr val="FFFFFF"/>
                </a:solidFill>
              </a:rPr>
              <a:t>임대한 가게</a:t>
            </a:r>
            <a:r>
              <a:rPr lang="en-US" altLang="ko-KR" sz="2800" dirty="0">
                <a:solidFill>
                  <a:srgbClr val="FFFFFF"/>
                </a:solidFill>
              </a:rPr>
              <a:t>)</a:t>
            </a:r>
            <a:r>
              <a:rPr lang="ko-KR" altLang="en-US" sz="2800" dirty="0">
                <a:solidFill>
                  <a:srgbClr val="FFFFFF"/>
                </a:solidFill>
              </a:rPr>
              <a:t>에서 </a:t>
            </a:r>
            <a:r>
              <a:rPr lang="en-US" altLang="ko-KR" sz="2800" dirty="0">
                <a:solidFill>
                  <a:srgbClr val="FFFFFF"/>
                </a:solidFill>
              </a:rPr>
              <a:t>(   )</a:t>
            </a:r>
            <a:r>
              <a:rPr lang="ko-KR" altLang="en-US" sz="2800" dirty="0">
                <a:solidFill>
                  <a:srgbClr val="FFFFFF"/>
                </a:solidFill>
              </a:rPr>
              <a:t>나 </a:t>
            </a:r>
            <a:r>
              <a:rPr lang="en-US" altLang="ko-KR" sz="2800" dirty="0">
                <a:solidFill>
                  <a:srgbClr val="FFFFFF"/>
                </a:solidFill>
              </a:rPr>
              <a:t>(    )</a:t>
            </a:r>
            <a:r>
              <a:rPr lang="ko-KR" altLang="en-US" sz="2800" dirty="0">
                <a:solidFill>
                  <a:srgbClr val="FFFFFF"/>
                </a:solidFill>
              </a:rPr>
              <a:t>을 생산</a:t>
            </a:r>
            <a:r>
              <a:rPr lang="en-US" altLang="ko-KR" sz="2800" dirty="0">
                <a:solidFill>
                  <a:srgbClr val="FFFFFF"/>
                </a:solidFill>
              </a:rPr>
              <a:t>(</a:t>
            </a:r>
            <a:r>
              <a:rPr lang="ko-KR" altLang="en-US" sz="2800" dirty="0">
                <a:solidFill>
                  <a:srgbClr val="FFFFFF"/>
                </a:solidFill>
              </a:rPr>
              <a:t>치킨</a:t>
            </a:r>
            <a:r>
              <a:rPr lang="en-US" altLang="ko-KR" sz="2800" dirty="0">
                <a:solidFill>
                  <a:srgbClr val="FFFFFF"/>
                </a:solidFill>
              </a:rPr>
              <a:t>)</a:t>
            </a:r>
            <a:r>
              <a:rPr lang="ko-KR" altLang="en-US" sz="2800" dirty="0">
                <a:solidFill>
                  <a:srgbClr val="FFFFFF"/>
                </a:solidFill>
              </a:rPr>
              <a:t>함으로써 고객에게 팔아 수익을 남기는 조직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8359B74-2103-45DC-A033-C2DB1339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7147" y="6223828"/>
            <a:ext cx="127966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B6D047F-7909-447A-8519-E840BF31D151}" type="slidenum">
              <a:rPr lang="en-US" altLang="ko-KR" sz="1200" smtClean="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9</a:t>
            </a:fld>
            <a:endParaRPr lang="en-US" altLang="ko-KR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14424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">
  <a:themeElements>
    <a:clrScheme name="기본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4048</TotalTime>
  <Words>1464</Words>
  <Application>Microsoft Office PowerPoint</Application>
  <PresentationFormat>화면 슬라이드 쇼(4:3)</PresentationFormat>
  <Paragraphs>383</Paragraphs>
  <Slides>44</Slides>
  <Notes>22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44</vt:i4>
      </vt:variant>
    </vt:vector>
  </HeadingPairs>
  <TitlesOfParts>
    <vt:vector size="52" baseType="lpstr">
      <vt:lpstr>Arial</vt:lpstr>
      <vt:lpstr>함초롬돋움</vt:lpstr>
      <vt:lpstr>함초롬바탕</vt:lpstr>
      <vt:lpstr>Wingdings</vt:lpstr>
      <vt:lpstr>맑은 고딕</vt:lpstr>
      <vt:lpstr>Rix부산역 Medium</vt:lpstr>
      <vt:lpstr>Corbel</vt:lpstr>
      <vt:lpstr>기본</vt:lpstr>
      <vt:lpstr>경영과 기업</vt:lpstr>
      <vt:lpstr>경영이란?</vt:lpstr>
      <vt:lpstr>경영이란?p.20</vt:lpstr>
      <vt:lpstr>경영학 구조</vt:lpstr>
      <vt:lpstr>축, 개업!p.36</vt:lpstr>
      <vt:lpstr>개인 vs 법인</vt:lpstr>
      <vt:lpstr>법인사업자라면…</vt:lpstr>
      <vt:lpstr>회사유형</vt:lpstr>
      <vt:lpstr>회사란?</vt:lpstr>
      <vt:lpstr>주식회사에는 어떤 조직들이?</vt:lpstr>
      <vt:lpstr>주식회사 조직과 차이점은?</vt:lpstr>
      <vt:lpstr>주주총회p.36</vt:lpstr>
      <vt:lpstr>주주p.38</vt:lpstr>
      <vt:lpstr>주주자본주의vs소액주주운동</vt:lpstr>
      <vt:lpstr>기관투자자</vt:lpstr>
      <vt:lpstr>삼성의 주인은?</vt:lpstr>
      <vt:lpstr>엘리엇과 삼성물산</vt:lpstr>
      <vt:lpstr>엘리엇과 삼성물산</vt:lpstr>
      <vt:lpstr>이사회p.37</vt:lpstr>
      <vt:lpstr>소유와 경영의 분리</vt:lpstr>
      <vt:lpstr>감사와 감사위원회p.40</vt:lpstr>
      <vt:lpstr>上場(상장)이란?</vt:lpstr>
      <vt:lpstr>PowerPoint 프레젠테이션</vt:lpstr>
      <vt:lpstr>PowerPoint 프레젠테이션</vt:lpstr>
      <vt:lpstr>무슨 일을 하는 회사일까?</vt:lpstr>
      <vt:lpstr>토론해 봅시다…</vt:lpstr>
      <vt:lpstr>기업을 둘러싼 이해관계자들p.24</vt:lpstr>
      <vt:lpstr>경영의 형태</vt:lpstr>
      <vt:lpstr>개인사업자의 장단점p.31</vt:lpstr>
      <vt:lpstr>개인 vs 법인</vt:lpstr>
      <vt:lpstr>주식회사 설립요건p.35(책 내용과 상이함)</vt:lpstr>
      <vt:lpstr>주식회사 설립절차</vt:lpstr>
      <vt:lpstr>개인사업자 등록절차</vt:lpstr>
      <vt:lpstr>회사 종류p.32</vt:lpstr>
      <vt:lpstr>회사 종류p.32</vt:lpstr>
      <vt:lpstr>회사종류</vt:lpstr>
      <vt:lpstr>내부고객, 외부고객p.23</vt:lpstr>
      <vt:lpstr>리츠칼튼, 골든스텐다드</vt:lpstr>
      <vt:lpstr>기업의 네 가지 책임p.22</vt:lpstr>
      <vt:lpstr>회사는 누구의 것인가?p.42</vt:lpstr>
      <vt:lpstr>착한기업p.47</vt:lpstr>
      <vt:lpstr>기업가치경영 개념도p.50</vt:lpstr>
      <vt:lpstr>회사의 조직들</vt:lpstr>
      <vt:lpstr>현대 경영학의 아버지 p.29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기업과 경영</dc:title>
  <dc:creator>이원희 이원희</dc:creator>
  <cp:lastModifiedBy>user</cp:lastModifiedBy>
  <cp:revision>49</cp:revision>
  <dcterms:created xsi:type="dcterms:W3CDTF">2019-03-18T01:29:43Z</dcterms:created>
  <dcterms:modified xsi:type="dcterms:W3CDTF">2025-03-17T12:09:56Z</dcterms:modified>
</cp:coreProperties>
</file>